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3" r:id="rId4"/>
    <p:sldId id="277" r:id="rId5"/>
    <p:sldId id="274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296" y="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3203614"/>
            <a:ext cx="7736681" cy="5539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13" indent="0">
              <a:buNone/>
              <a:defRPr sz="3000" b="1"/>
            </a:lvl2pPr>
            <a:lvl3pPr marL="1371626" indent="0">
              <a:buNone/>
              <a:defRPr sz="2700" b="1"/>
            </a:lvl3pPr>
            <a:lvl4pPr marL="2057437" indent="0">
              <a:buNone/>
              <a:defRPr sz="2400" b="1"/>
            </a:lvl4pPr>
            <a:lvl5pPr marL="2743250" indent="0">
              <a:buNone/>
              <a:defRPr sz="2400" b="1"/>
            </a:lvl5pPr>
            <a:lvl6pPr marL="3429063" indent="0">
              <a:buNone/>
              <a:defRPr sz="2400" b="1"/>
            </a:lvl6pPr>
            <a:lvl7pPr marL="4114876" indent="0">
              <a:buNone/>
              <a:defRPr sz="2400" b="1"/>
            </a:lvl7pPr>
            <a:lvl8pPr marL="4800687" indent="0">
              <a:buNone/>
              <a:defRPr sz="2400" b="1"/>
            </a:lvl8pPr>
            <a:lvl9pPr marL="54865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203614"/>
            <a:ext cx="7774782" cy="5539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13" indent="0">
              <a:buNone/>
              <a:defRPr sz="3000" b="1"/>
            </a:lvl2pPr>
            <a:lvl3pPr marL="1371626" indent="0">
              <a:buNone/>
              <a:defRPr sz="2700" b="1"/>
            </a:lvl3pPr>
            <a:lvl4pPr marL="2057437" indent="0">
              <a:buNone/>
              <a:defRPr sz="2400" b="1"/>
            </a:lvl4pPr>
            <a:lvl5pPr marL="2743250" indent="0">
              <a:buNone/>
              <a:defRPr sz="2400" b="1"/>
            </a:lvl5pPr>
            <a:lvl6pPr marL="3429063" indent="0">
              <a:buNone/>
              <a:defRPr sz="2400" b="1"/>
            </a:lvl6pPr>
            <a:lvl7pPr marL="4114876" indent="0">
              <a:buNone/>
              <a:defRPr sz="2400" b="1"/>
            </a:lvl7pPr>
            <a:lvl8pPr marL="4800687" indent="0">
              <a:buNone/>
              <a:defRPr sz="2400" b="1"/>
            </a:lvl8pPr>
            <a:lvl9pPr marL="54865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27699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B947FF50-933F-488F-AD56-2C98F211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3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48682" y="1404412"/>
            <a:ext cx="145923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27.png"/><Relationship Id="rId10" Type="http://schemas.openxmlformats.org/officeDocument/2006/relationships/image" Target="../media/image47.png"/><Relationship Id="rId4" Type="http://schemas.openxmlformats.org/officeDocument/2006/relationships/image" Target="../media/image25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1.png"/><Relationship Id="rId5" Type="http://schemas.openxmlformats.org/officeDocument/2006/relationships/image" Target="../media/image29.png"/><Relationship Id="rId10" Type="http://schemas.openxmlformats.org/officeDocument/2006/relationships/image" Target="../media/image43.png"/><Relationship Id="rId4" Type="http://schemas.openxmlformats.org/officeDocument/2006/relationships/image" Target="../media/image27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.png"/><Relationship Id="rId3" Type="http://schemas.openxmlformats.org/officeDocument/2006/relationships/image" Target="../media/image5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24288" y="2690948"/>
            <a:ext cx="1505585" cy="51308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500" b="1" spc="-10" dirty="0">
                <a:solidFill>
                  <a:srgbClr val="181818"/>
                </a:solidFill>
                <a:latin typeface="Tahoma"/>
                <a:cs typeface="Tahoma"/>
              </a:rPr>
              <a:t>Markets:</a:t>
            </a:r>
            <a:endParaRPr sz="2500">
              <a:latin typeface="Tahoma"/>
              <a:cs typeface="Tahoma"/>
            </a:endParaRPr>
          </a:p>
          <a:p>
            <a:pPr marL="196215" indent="-183515">
              <a:lnSpc>
                <a:spcPct val="100000"/>
              </a:lnSpc>
              <a:spcBef>
                <a:spcPts val="475"/>
              </a:spcBef>
              <a:buChar char="•"/>
              <a:tabLst>
                <a:tab pos="196215" algn="l"/>
              </a:tabLst>
            </a:pPr>
            <a:r>
              <a:rPr sz="2700" spc="-330" dirty="0">
                <a:solidFill>
                  <a:srgbClr val="181818"/>
                </a:solidFill>
                <a:latin typeface="Arial MT"/>
                <a:cs typeface="Arial MT"/>
              </a:rPr>
              <a:t>US</a:t>
            </a:r>
            <a:endParaRPr sz="2700">
              <a:latin typeface="Arial MT"/>
              <a:cs typeface="Arial MT"/>
            </a:endParaRPr>
          </a:p>
          <a:p>
            <a:pPr marL="196215" indent="-183515">
              <a:lnSpc>
                <a:spcPct val="100000"/>
              </a:lnSpc>
              <a:spcBef>
                <a:spcPts val="434"/>
              </a:spcBef>
              <a:buChar char="•"/>
              <a:tabLst>
                <a:tab pos="196215" algn="l"/>
              </a:tabLst>
            </a:pPr>
            <a:r>
              <a:rPr sz="2700" spc="-120" dirty="0">
                <a:solidFill>
                  <a:srgbClr val="181818"/>
                </a:solidFill>
                <a:latin typeface="Arial MT"/>
                <a:cs typeface="Arial MT"/>
              </a:rPr>
              <a:t>Germany</a:t>
            </a:r>
            <a:endParaRPr sz="2700">
              <a:latin typeface="Arial MT"/>
              <a:cs typeface="Arial MT"/>
            </a:endParaRPr>
          </a:p>
          <a:p>
            <a:pPr marL="196215" indent="-183515">
              <a:lnSpc>
                <a:spcPct val="100000"/>
              </a:lnSpc>
              <a:spcBef>
                <a:spcPts val="434"/>
              </a:spcBef>
              <a:buChar char="•"/>
              <a:tabLst>
                <a:tab pos="196215" algn="l"/>
              </a:tabLst>
            </a:pPr>
            <a:r>
              <a:rPr sz="2700" spc="-10" dirty="0">
                <a:solidFill>
                  <a:srgbClr val="181818"/>
                </a:solidFill>
                <a:latin typeface="Arial MT"/>
                <a:cs typeface="Arial MT"/>
              </a:rPr>
              <a:t>Spain</a:t>
            </a:r>
            <a:endParaRPr sz="2700">
              <a:latin typeface="Arial MT"/>
              <a:cs typeface="Arial MT"/>
            </a:endParaRPr>
          </a:p>
          <a:p>
            <a:pPr marL="196215" indent="-183515">
              <a:lnSpc>
                <a:spcPct val="100000"/>
              </a:lnSpc>
              <a:spcBef>
                <a:spcPts val="434"/>
              </a:spcBef>
              <a:buChar char="•"/>
              <a:tabLst>
                <a:tab pos="196215" algn="l"/>
              </a:tabLst>
            </a:pPr>
            <a:r>
              <a:rPr sz="2700" spc="-10" dirty="0">
                <a:solidFill>
                  <a:srgbClr val="181818"/>
                </a:solidFill>
                <a:latin typeface="Arial MT"/>
                <a:cs typeface="Arial MT"/>
              </a:rPr>
              <a:t>France</a:t>
            </a:r>
            <a:endParaRPr sz="2700">
              <a:latin typeface="Arial MT"/>
              <a:cs typeface="Arial MT"/>
            </a:endParaRPr>
          </a:p>
          <a:p>
            <a:pPr marL="196215" indent="-183515">
              <a:lnSpc>
                <a:spcPct val="100000"/>
              </a:lnSpc>
              <a:spcBef>
                <a:spcPts val="434"/>
              </a:spcBef>
              <a:buChar char="•"/>
              <a:tabLst>
                <a:tab pos="196215" algn="l"/>
              </a:tabLst>
            </a:pPr>
            <a:r>
              <a:rPr sz="2700" spc="-300" dirty="0">
                <a:solidFill>
                  <a:srgbClr val="181818"/>
                </a:solidFill>
                <a:latin typeface="Arial MT"/>
                <a:cs typeface="Arial MT"/>
              </a:rPr>
              <a:t>UK</a:t>
            </a:r>
            <a:endParaRPr sz="2700">
              <a:latin typeface="Arial MT"/>
              <a:cs typeface="Arial MT"/>
            </a:endParaRPr>
          </a:p>
          <a:p>
            <a:pPr marL="196215" indent="-183515">
              <a:lnSpc>
                <a:spcPct val="100000"/>
              </a:lnSpc>
              <a:spcBef>
                <a:spcPts val="434"/>
              </a:spcBef>
              <a:buChar char="•"/>
              <a:tabLst>
                <a:tab pos="196215" algn="l"/>
              </a:tabLst>
            </a:pPr>
            <a:r>
              <a:rPr sz="2700" spc="-10" dirty="0">
                <a:solidFill>
                  <a:srgbClr val="181818"/>
                </a:solidFill>
                <a:latin typeface="Arial MT"/>
                <a:cs typeface="Arial MT"/>
              </a:rPr>
              <a:t>Italy</a:t>
            </a:r>
            <a:endParaRPr sz="2700">
              <a:latin typeface="Arial MT"/>
              <a:cs typeface="Arial MT"/>
            </a:endParaRPr>
          </a:p>
          <a:p>
            <a:pPr marL="196215" indent="-183515">
              <a:lnSpc>
                <a:spcPct val="100000"/>
              </a:lnSpc>
              <a:spcBef>
                <a:spcPts val="434"/>
              </a:spcBef>
              <a:buChar char="•"/>
              <a:tabLst>
                <a:tab pos="196215" algn="l"/>
              </a:tabLst>
            </a:pPr>
            <a:r>
              <a:rPr sz="2700" spc="-10" dirty="0">
                <a:solidFill>
                  <a:srgbClr val="181818"/>
                </a:solidFill>
                <a:latin typeface="Arial MT"/>
                <a:cs typeface="Arial MT"/>
              </a:rPr>
              <a:t>Brazil</a:t>
            </a:r>
            <a:endParaRPr sz="2700">
              <a:latin typeface="Arial MT"/>
              <a:cs typeface="Arial MT"/>
            </a:endParaRPr>
          </a:p>
          <a:p>
            <a:pPr marL="196215" indent="-183515">
              <a:lnSpc>
                <a:spcPct val="100000"/>
              </a:lnSpc>
              <a:spcBef>
                <a:spcPts val="434"/>
              </a:spcBef>
              <a:buChar char="•"/>
              <a:tabLst>
                <a:tab pos="196215" algn="l"/>
              </a:tabLst>
            </a:pPr>
            <a:r>
              <a:rPr sz="2700" spc="-10" dirty="0">
                <a:solidFill>
                  <a:srgbClr val="181818"/>
                </a:solidFill>
                <a:latin typeface="Arial MT"/>
                <a:cs typeface="Arial MT"/>
              </a:rPr>
              <a:t>Japan</a:t>
            </a:r>
            <a:endParaRPr sz="2700">
              <a:latin typeface="Arial MT"/>
              <a:cs typeface="Arial MT"/>
            </a:endParaRPr>
          </a:p>
          <a:p>
            <a:pPr marL="196215" indent="-183515">
              <a:lnSpc>
                <a:spcPct val="100000"/>
              </a:lnSpc>
              <a:spcBef>
                <a:spcPts val="434"/>
              </a:spcBef>
              <a:buChar char="•"/>
              <a:tabLst>
                <a:tab pos="196215" algn="l"/>
              </a:tabLst>
            </a:pPr>
            <a:r>
              <a:rPr sz="2700" spc="-35" dirty="0">
                <a:solidFill>
                  <a:srgbClr val="181818"/>
                </a:solidFill>
                <a:latin typeface="Arial MT"/>
                <a:cs typeface="Arial MT"/>
              </a:rPr>
              <a:t>Australia</a:t>
            </a:r>
            <a:endParaRPr sz="2700">
              <a:latin typeface="Arial MT"/>
              <a:cs typeface="Arial MT"/>
            </a:endParaRPr>
          </a:p>
          <a:p>
            <a:pPr marL="196215" indent="-183515">
              <a:lnSpc>
                <a:spcPct val="100000"/>
              </a:lnSpc>
              <a:spcBef>
                <a:spcPts val="434"/>
              </a:spcBef>
              <a:buChar char="•"/>
              <a:tabLst>
                <a:tab pos="196215" algn="l"/>
              </a:tabLst>
            </a:pPr>
            <a:r>
              <a:rPr sz="2700" spc="-10" dirty="0">
                <a:solidFill>
                  <a:srgbClr val="181818"/>
                </a:solidFill>
                <a:latin typeface="Arial MT"/>
                <a:cs typeface="Arial MT"/>
              </a:rPr>
              <a:t>Canada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72495" y="0"/>
            <a:ext cx="3343275" cy="171450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11B6D3B0-C770-40AF-4300-87F8BF877FCB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394" y="2372889"/>
            <a:ext cx="11181394" cy="55395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09158"/>
              </p:ext>
            </p:extLst>
          </p:nvPr>
        </p:nvGraphicFramePr>
        <p:xfrm>
          <a:off x="1452072" y="5979909"/>
          <a:ext cx="5354316" cy="3242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3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 marR="24765" algn="r">
                        <a:lnSpc>
                          <a:spcPts val="1240"/>
                        </a:lnSpc>
                      </a:pPr>
                      <a:r>
                        <a:rPr sz="1050" spc="20" dirty="0">
                          <a:latin typeface="Tahoma"/>
                          <a:cs typeface="Tahoma"/>
                        </a:rPr>
                        <a:t>Orthopedic</a:t>
                      </a:r>
                      <a:r>
                        <a:rPr sz="105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Surgery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45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1200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Otolaryngologist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850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Pediatrics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2500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Pharmacists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4000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Physical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45" dirty="0">
                          <a:latin typeface="Tahoma"/>
                          <a:cs typeface="Tahoma"/>
                        </a:rPr>
                        <a:t>Medicine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20" dirty="0">
                          <a:latin typeface="Tahoma"/>
                          <a:cs typeface="Tahoma"/>
                        </a:rPr>
                        <a:t>Rehab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800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Plastic</a:t>
                      </a:r>
                      <a:r>
                        <a:rPr sz="105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Surgery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550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Psychiatry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2100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Radiation</a:t>
                      </a:r>
                      <a:r>
                        <a:rPr sz="105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35" dirty="0">
                          <a:latin typeface="Tahoma"/>
                          <a:cs typeface="Tahoma"/>
                        </a:rPr>
                        <a:t>Oncology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350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Radiology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890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Respirology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600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Rheumatologist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650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Urologist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500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Veterinarians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3000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1195"/>
                        </a:lnSpc>
                        <a:spcBef>
                          <a:spcPts val="220"/>
                        </a:spcBef>
                      </a:pPr>
                      <a:r>
                        <a:rPr sz="1050" spc="-50" dirty="0">
                          <a:latin typeface="Tahoma"/>
                          <a:cs typeface="Tahoma"/>
                        </a:rPr>
                        <a:t>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195"/>
                        </a:lnSpc>
                        <a:spcBef>
                          <a:spcPts val="22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5000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3207175" y="726786"/>
            <a:ext cx="3409315" cy="5213350"/>
            <a:chOff x="3207175" y="726786"/>
            <a:chExt cx="3409315" cy="5213350"/>
          </a:xfrm>
        </p:grpSpPr>
        <p:sp>
          <p:nvSpPr>
            <p:cNvPr id="4" name="object 4"/>
            <p:cNvSpPr/>
            <p:nvPr/>
          </p:nvSpPr>
          <p:spPr>
            <a:xfrm>
              <a:off x="3207169" y="726794"/>
              <a:ext cx="3409315" cy="2118995"/>
            </a:xfrm>
            <a:custGeom>
              <a:avLst/>
              <a:gdLst/>
              <a:ahLst/>
              <a:cxnLst/>
              <a:rect l="l" t="t" r="r" b="b"/>
              <a:pathLst>
                <a:path w="3409315" h="2118995">
                  <a:moveTo>
                    <a:pt x="341096" y="966990"/>
                  </a:moveTo>
                  <a:lnTo>
                    <a:pt x="326237" y="952131"/>
                  </a:lnTo>
                  <a:lnTo>
                    <a:pt x="0" y="952131"/>
                  </a:lnTo>
                  <a:lnTo>
                    <a:pt x="0" y="1166355"/>
                  </a:lnTo>
                  <a:lnTo>
                    <a:pt x="326237" y="1166355"/>
                  </a:lnTo>
                  <a:lnTo>
                    <a:pt x="341096" y="1151496"/>
                  </a:lnTo>
                  <a:lnTo>
                    <a:pt x="341096" y="966990"/>
                  </a:lnTo>
                  <a:close/>
                </a:path>
                <a:path w="3409315" h="2118995">
                  <a:moveTo>
                    <a:pt x="443433" y="1919122"/>
                  </a:moveTo>
                  <a:lnTo>
                    <a:pt x="428561" y="1904263"/>
                  </a:lnTo>
                  <a:lnTo>
                    <a:pt x="0" y="1904263"/>
                  </a:lnTo>
                  <a:lnTo>
                    <a:pt x="0" y="2118487"/>
                  </a:lnTo>
                  <a:lnTo>
                    <a:pt x="428561" y="2118487"/>
                  </a:lnTo>
                  <a:lnTo>
                    <a:pt x="443433" y="2103615"/>
                  </a:lnTo>
                  <a:lnTo>
                    <a:pt x="443433" y="1919122"/>
                  </a:lnTo>
                  <a:close/>
                </a:path>
                <a:path w="3409315" h="2118995">
                  <a:moveTo>
                    <a:pt x="463892" y="1205026"/>
                  </a:moveTo>
                  <a:lnTo>
                    <a:pt x="449033" y="1190155"/>
                  </a:lnTo>
                  <a:lnTo>
                    <a:pt x="0" y="1190155"/>
                  </a:lnTo>
                  <a:lnTo>
                    <a:pt x="0" y="1404391"/>
                  </a:lnTo>
                  <a:lnTo>
                    <a:pt x="449033" y="1404391"/>
                  </a:lnTo>
                  <a:lnTo>
                    <a:pt x="463892" y="1389519"/>
                  </a:lnTo>
                  <a:lnTo>
                    <a:pt x="463892" y="1205026"/>
                  </a:lnTo>
                  <a:close/>
                </a:path>
                <a:path w="3409315" h="2118995">
                  <a:moveTo>
                    <a:pt x="477545" y="14859"/>
                  </a:moveTo>
                  <a:lnTo>
                    <a:pt x="462673" y="0"/>
                  </a:lnTo>
                  <a:lnTo>
                    <a:pt x="0" y="0"/>
                  </a:lnTo>
                  <a:lnTo>
                    <a:pt x="0" y="214223"/>
                  </a:lnTo>
                  <a:lnTo>
                    <a:pt x="462673" y="214223"/>
                  </a:lnTo>
                  <a:lnTo>
                    <a:pt x="477545" y="199364"/>
                  </a:lnTo>
                  <a:lnTo>
                    <a:pt x="477545" y="14859"/>
                  </a:lnTo>
                  <a:close/>
                </a:path>
                <a:path w="3409315" h="2118995">
                  <a:moveTo>
                    <a:pt x="545757" y="1681086"/>
                  </a:moveTo>
                  <a:lnTo>
                    <a:pt x="530898" y="1666227"/>
                  </a:lnTo>
                  <a:lnTo>
                    <a:pt x="0" y="1666227"/>
                  </a:lnTo>
                  <a:lnTo>
                    <a:pt x="0" y="1880450"/>
                  </a:lnTo>
                  <a:lnTo>
                    <a:pt x="530898" y="1880450"/>
                  </a:lnTo>
                  <a:lnTo>
                    <a:pt x="545757" y="1865591"/>
                  </a:lnTo>
                  <a:lnTo>
                    <a:pt x="545757" y="1681086"/>
                  </a:lnTo>
                  <a:close/>
                </a:path>
                <a:path w="3409315" h="2118995">
                  <a:moveTo>
                    <a:pt x="579869" y="728954"/>
                  </a:moveTo>
                  <a:lnTo>
                    <a:pt x="565010" y="714095"/>
                  </a:lnTo>
                  <a:lnTo>
                    <a:pt x="0" y="714095"/>
                  </a:lnTo>
                  <a:lnTo>
                    <a:pt x="0" y="928319"/>
                  </a:lnTo>
                  <a:lnTo>
                    <a:pt x="565010" y="928319"/>
                  </a:lnTo>
                  <a:lnTo>
                    <a:pt x="579869" y="913460"/>
                  </a:lnTo>
                  <a:lnTo>
                    <a:pt x="579869" y="728954"/>
                  </a:lnTo>
                  <a:close/>
                </a:path>
                <a:path w="3409315" h="2118995">
                  <a:moveTo>
                    <a:pt x="818642" y="252895"/>
                  </a:moveTo>
                  <a:lnTo>
                    <a:pt x="803783" y="238036"/>
                  </a:lnTo>
                  <a:lnTo>
                    <a:pt x="0" y="238036"/>
                  </a:lnTo>
                  <a:lnTo>
                    <a:pt x="0" y="452259"/>
                  </a:lnTo>
                  <a:lnTo>
                    <a:pt x="803783" y="452259"/>
                  </a:lnTo>
                  <a:lnTo>
                    <a:pt x="818642" y="437388"/>
                  </a:lnTo>
                  <a:lnTo>
                    <a:pt x="818642" y="252895"/>
                  </a:lnTo>
                  <a:close/>
                </a:path>
                <a:path w="3409315" h="2118995">
                  <a:moveTo>
                    <a:pt x="3408908" y="1428191"/>
                  </a:moveTo>
                  <a:lnTo>
                    <a:pt x="0" y="1428191"/>
                  </a:lnTo>
                  <a:lnTo>
                    <a:pt x="0" y="1642427"/>
                  </a:lnTo>
                  <a:lnTo>
                    <a:pt x="3408908" y="1642427"/>
                  </a:lnTo>
                  <a:lnTo>
                    <a:pt x="3408908" y="1428191"/>
                  </a:lnTo>
                  <a:close/>
                </a:path>
                <a:path w="3409315" h="2118995">
                  <a:moveTo>
                    <a:pt x="3408908" y="476059"/>
                  </a:moveTo>
                  <a:lnTo>
                    <a:pt x="0" y="476059"/>
                  </a:lnTo>
                  <a:lnTo>
                    <a:pt x="0" y="690295"/>
                  </a:lnTo>
                  <a:lnTo>
                    <a:pt x="3408908" y="690295"/>
                  </a:lnTo>
                  <a:lnTo>
                    <a:pt x="3408908" y="476059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7175" y="2869078"/>
              <a:ext cx="150084" cy="2142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07169" y="3107118"/>
              <a:ext cx="491490" cy="452755"/>
            </a:xfrm>
            <a:custGeom>
              <a:avLst/>
              <a:gdLst/>
              <a:ahLst/>
              <a:cxnLst/>
              <a:rect l="l" t="t" r="r" b="b"/>
              <a:pathLst>
                <a:path w="491489" h="452754">
                  <a:moveTo>
                    <a:pt x="272884" y="252895"/>
                  </a:moveTo>
                  <a:lnTo>
                    <a:pt x="258013" y="238036"/>
                  </a:lnTo>
                  <a:lnTo>
                    <a:pt x="0" y="238036"/>
                  </a:lnTo>
                  <a:lnTo>
                    <a:pt x="0" y="452259"/>
                  </a:lnTo>
                  <a:lnTo>
                    <a:pt x="258013" y="452259"/>
                  </a:lnTo>
                  <a:lnTo>
                    <a:pt x="272884" y="437400"/>
                  </a:lnTo>
                  <a:lnTo>
                    <a:pt x="272884" y="252895"/>
                  </a:lnTo>
                  <a:close/>
                </a:path>
                <a:path w="491489" h="452754">
                  <a:moveTo>
                    <a:pt x="491185" y="14859"/>
                  </a:moveTo>
                  <a:lnTo>
                    <a:pt x="476326" y="0"/>
                  </a:lnTo>
                  <a:lnTo>
                    <a:pt x="0" y="0"/>
                  </a:lnTo>
                  <a:lnTo>
                    <a:pt x="0" y="214223"/>
                  </a:lnTo>
                  <a:lnTo>
                    <a:pt x="476326" y="214223"/>
                  </a:lnTo>
                  <a:lnTo>
                    <a:pt x="491185" y="199364"/>
                  </a:lnTo>
                  <a:lnTo>
                    <a:pt x="491185" y="14859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7175" y="3583176"/>
              <a:ext cx="204660" cy="2142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07175" y="3821208"/>
              <a:ext cx="2388235" cy="214629"/>
            </a:xfrm>
            <a:custGeom>
              <a:avLst/>
              <a:gdLst/>
              <a:ahLst/>
              <a:cxnLst/>
              <a:rect l="l" t="t" r="r" b="b"/>
              <a:pathLst>
                <a:path w="2388235" h="214629">
                  <a:moveTo>
                    <a:pt x="2372842" y="214229"/>
                  </a:moveTo>
                  <a:lnTo>
                    <a:pt x="0" y="214229"/>
                  </a:lnTo>
                  <a:lnTo>
                    <a:pt x="0" y="0"/>
                  </a:lnTo>
                  <a:lnTo>
                    <a:pt x="2372842" y="0"/>
                  </a:lnTo>
                  <a:lnTo>
                    <a:pt x="2375028" y="434"/>
                  </a:lnTo>
                  <a:lnTo>
                    <a:pt x="2387708" y="14865"/>
                  </a:lnTo>
                  <a:lnTo>
                    <a:pt x="2387708" y="199363"/>
                  </a:lnTo>
                  <a:lnTo>
                    <a:pt x="2372842" y="214229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7175" y="4059241"/>
              <a:ext cx="68220" cy="2142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07169" y="4297285"/>
              <a:ext cx="3409315" cy="1642745"/>
            </a:xfrm>
            <a:custGeom>
              <a:avLst/>
              <a:gdLst/>
              <a:ahLst/>
              <a:cxnLst/>
              <a:rect l="l" t="t" r="r" b="b"/>
              <a:pathLst>
                <a:path w="3409315" h="1642745">
                  <a:moveTo>
                    <a:pt x="54571" y="490918"/>
                  </a:moveTo>
                  <a:lnTo>
                    <a:pt x="39712" y="476059"/>
                  </a:lnTo>
                  <a:lnTo>
                    <a:pt x="0" y="476059"/>
                  </a:lnTo>
                  <a:lnTo>
                    <a:pt x="0" y="690283"/>
                  </a:lnTo>
                  <a:lnTo>
                    <a:pt x="39712" y="690283"/>
                  </a:lnTo>
                  <a:lnTo>
                    <a:pt x="54571" y="675424"/>
                  </a:lnTo>
                  <a:lnTo>
                    <a:pt x="54571" y="490918"/>
                  </a:lnTo>
                  <a:close/>
                </a:path>
                <a:path w="3409315" h="1642745">
                  <a:moveTo>
                    <a:pt x="272884" y="14859"/>
                  </a:moveTo>
                  <a:lnTo>
                    <a:pt x="258013" y="0"/>
                  </a:lnTo>
                  <a:lnTo>
                    <a:pt x="0" y="0"/>
                  </a:lnTo>
                  <a:lnTo>
                    <a:pt x="0" y="214223"/>
                  </a:lnTo>
                  <a:lnTo>
                    <a:pt x="258013" y="214223"/>
                  </a:lnTo>
                  <a:lnTo>
                    <a:pt x="272884" y="199351"/>
                  </a:lnTo>
                  <a:lnTo>
                    <a:pt x="272884" y="14859"/>
                  </a:lnTo>
                  <a:close/>
                </a:path>
                <a:path w="3409315" h="1642745">
                  <a:moveTo>
                    <a:pt x="511657" y="252895"/>
                  </a:moveTo>
                  <a:lnTo>
                    <a:pt x="496785" y="238023"/>
                  </a:lnTo>
                  <a:lnTo>
                    <a:pt x="0" y="238023"/>
                  </a:lnTo>
                  <a:lnTo>
                    <a:pt x="0" y="452259"/>
                  </a:lnTo>
                  <a:lnTo>
                    <a:pt x="496785" y="452259"/>
                  </a:lnTo>
                  <a:lnTo>
                    <a:pt x="511657" y="437388"/>
                  </a:lnTo>
                  <a:lnTo>
                    <a:pt x="511657" y="252895"/>
                  </a:lnTo>
                  <a:close/>
                </a:path>
                <a:path w="3409315" h="1642745">
                  <a:moveTo>
                    <a:pt x="579869" y="1205026"/>
                  </a:moveTo>
                  <a:lnTo>
                    <a:pt x="565010" y="1190155"/>
                  </a:lnTo>
                  <a:lnTo>
                    <a:pt x="0" y="1190155"/>
                  </a:lnTo>
                  <a:lnTo>
                    <a:pt x="0" y="1404391"/>
                  </a:lnTo>
                  <a:lnTo>
                    <a:pt x="565010" y="1404391"/>
                  </a:lnTo>
                  <a:lnTo>
                    <a:pt x="579869" y="1389519"/>
                  </a:lnTo>
                  <a:lnTo>
                    <a:pt x="579869" y="1205026"/>
                  </a:lnTo>
                  <a:close/>
                </a:path>
                <a:path w="3409315" h="1642745">
                  <a:moveTo>
                    <a:pt x="1023302" y="1443050"/>
                  </a:moveTo>
                  <a:lnTo>
                    <a:pt x="1008443" y="1428191"/>
                  </a:lnTo>
                  <a:lnTo>
                    <a:pt x="0" y="1428191"/>
                  </a:lnTo>
                  <a:lnTo>
                    <a:pt x="0" y="1642414"/>
                  </a:lnTo>
                  <a:lnTo>
                    <a:pt x="1008443" y="1642414"/>
                  </a:lnTo>
                  <a:lnTo>
                    <a:pt x="1023302" y="1627555"/>
                  </a:lnTo>
                  <a:lnTo>
                    <a:pt x="1023302" y="1443050"/>
                  </a:lnTo>
                  <a:close/>
                </a:path>
                <a:path w="3409315" h="1642745">
                  <a:moveTo>
                    <a:pt x="1023302" y="966990"/>
                  </a:moveTo>
                  <a:lnTo>
                    <a:pt x="1008443" y="952119"/>
                  </a:lnTo>
                  <a:lnTo>
                    <a:pt x="0" y="952119"/>
                  </a:lnTo>
                  <a:lnTo>
                    <a:pt x="0" y="1166355"/>
                  </a:lnTo>
                  <a:lnTo>
                    <a:pt x="1008443" y="1166355"/>
                  </a:lnTo>
                  <a:lnTo>
                    <a:pt x="1023302" y="1151483"/>
                  </a:lnTo>
                  <a:lnTo>
                    <a:pt x="1023302" y="966990"/>
                  </a:lnTo>
                  <a:close/>
                </a:path>
                <a:path w="3409315" h="1642745">
                  <a:moveTo>
                    <a:pt x="3408908" y="714095"/>
                  </a:moveTo>
                  <a:lnTo>
                    <a:pt x="0" y="714095"/>
                  </a:lnTo>
                  <a:lnTo>
                    <a:pt x="0" y="928319"/>
                  </a:lnTo>
                  <a:lnTo>
                    <a:pt x="3408908" y="928319"/>
                  </a:lnTo>
                  <a:lnTo>
                    <a:pt x="3408908" y="714095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207175" y="5963501"/>
            <a:ext cx="2729230" cy="3070860"/>
            <a:chOff x="3207175" y="5963501"/>
            <a:chExt cx="2729230" cy="3070860"/>
          </a:xfrm>
        </p:grpSpPr>
        <p:sp>
          <p:nvSpPr>
            <p:cNvPr id="12" name="object 12"/>
            <p:cNvSpPr/>
            <p:nvPr/>
          </p:nvSpPr>
          <p:spPr>
            <a:xfrm>
              <a:off x="3207169" y="5963513"/>
              <a:ext cx="2729230" cy="1642745"/>
            </a:xfrm>
            <a:custGeom>
              <a:avLst/>
              <a:gdLst/>
              <a:ahLst/>
              <a:cxnLst/>
              <a:rect l="l" t="t" r="r" b="b"/>
              <a:pathLst>
                <a:path w="2729229" h="1642745">
                  <a:moveTo>
                    <a:pt x="375208" y="1205026"/>
                  </a:moveTo>
                  <a:lnTo>
                    <a:pt x="360349" y="1190155"/>
                  </a:lnTo>
                  <a:lnTo>
                    <a:pt x="0" y="1190155"/>
                  </a:lnTo>
                  <a:lnTo>
                    <a:pt x="0" y="1404391"/>
                  </a:lnTo>
                  <a:lnTo>
                    <a:pt x="360349" y="1404391"/>
                  </a:lnTo>
                  <a:lnTo>
                    <a:pt x="375208" y="1389519"/>
                  </a:lnTo>
                  <a:lnTo>
                    <a:pt x="375208" y="1205026"/>
                  </a:lnTo>
                  <a:close/>
                </a:path>
                <a:path w="2729229" h="1642745">
                  <a:moveTo>
                    <a:pt x="545757" y="966990"/>
                  </a:moveTo>
                  <a:lnTo>
                    <a:pt x="530898" y="952119"/>
                  </a:lnTo>
                  <a:lnTo>
                    <a:pt x="0" y="952119"/>
                  </a:lnTo>
                  <a:lnTo>
                    <a:pt x="0" y="1166355"/>
                  </a:lnTo>
                  <a:lnTo>
                    <a:pt x="530898" y="1166355"/>
                  </a:lnTo>
                  <a:lnTo>
                    <a:pt x="545757" y="1151483"/>
                  </a:lnTo>
                  <a:lnTo>
                    <a:pt x="545757" y="966990"/>
                  </a:lnTo>
                  <a:close/>
                </a:path>
                <a:path w="2729229" h="1642745">
                  <a:moveTo>
                    <a:pt x="579869" y="252895"/>
                  </a:moveTo>
                  <a:lnTo>
                    <a:pt x="565010" y="238023"/>
                  </a:lnTo>
                  <a:lnTo>
                    <a:pt x="0" y="238023"/>
                  </a:lnTo>
                  <a:lnTo>
                    <a:pt x="0" y="452259"/>
                  </a:lnTo>
                  <a:lnTo>
                    <a:pt x="565010" y="452259"/>
                  </a:lnTo>
                  <a:lnTo>
                    <a:pt x="579869" y="437388"/>
                  </a:lnTo>
                  <a:lnTo>
                    <a:pt x="579869" y="252895"/>
                  </a:lnTo>
                  <a:close/>
                </a:path>
                <a:path w="2729229" h="1642745">
                  <a:moveTo>
                    <a:pt x="818642" y="14859"/>
                  </a:moveTo>
                  <a:lnTo>
                    <a:pt x="803783" y="0"/>
                  </a:lnTo>
                  <a:lnTo>
                    <a:pt x="0" y="0"/>
                  </a:lnTo>
                  <a:lnTo>
                    <a:pt x="0" y="214223"/>
                  </a:lnTo>
                  <a:lnTo>
                    <a:pt x="803783" y="214223"/>
                  </a:lnTo>
                  <a:lnTo>
                    <a:pt x="818642" y="199351"/>
                  </a:lnTo>
                  <a:lnTo>
                    <a:pt x="818642" y="14859"/>
                  </a:lnTo>
                  <a:close/>
                </a:path>
                <a:path w="2729229" h="1642745">
                  <a:moveTo>
                    <a:pt x="1432623" y="1443050"/>
                  </a:moveTo>
                  <a:lnTo>
                    <a:pt x="1417764" y="1428191"/>
                  </a:lnTo>
                  <a:lnTo>
                    <a:pt x="0" y="1428191"/>
                  </a:lnTo>
                  <a:lnTo>
                    <a:pt x="0" y="1642414"/>
                  </a:lnTo>
                  <a:lnTo>
                    <a:pt x="1417764" y="1642414"/>
                  </a:lnTo>
                  <a:lnTo>
                    <a:pt x="1432623" y="1627555"/>
                  </a:lnTo>
                  <a:lnTo>
                    <a:pt x="1432623" y="1443050"/>
                  </a:lnTo>
                  <a:close/>
                </a:path>
                <a:path w="2729229" h="1642745">
                  <a:moveTo>
                    <a:pt x="1705508" y="490931"/>
                  </a:moveTo>
                  <a:lnTo>
                    <a:pt x="1690636" y="476059"/>
                  </a:lnTo>
                  <a:lnTo>
                    <a:pt x="0" y="476059"/>
                  </a:lnTo>
                  <a:lnTo>
                    <a:pt x="0" y="690283"/>
                  </a:lnTo>
                  <a:lnTo>
                    <a:pt x="1690636" y="690283"/>
                  </a:lnTo>
                  <a:lnTo>
                    <a:pt x="1705508" y="675424"/>
                  </a:lnTo>
                  <a:lnTo>
                    <a:pt x="1705508" y="490931"/>
                  </a:lnTo>
                  <a:close/>
                </a:path>
                <a:path w="2729229" h="1642745">
                  <a:moveTo>
                    <a:pt x="2728811" y="728954"/>
                  </a:moveTo>
                  <a:lnTo>
                    <a:pt x="2713939" y="714095"/>
                  </a:lnTo>
                  <a:lnTo>
                    <a:pt x="0" y="714095"/>
                  </a:lnTo>
                  <a:lnTo>
                    <a:pt x="0" y="928319"/>
                  </a:lnTo>
                  <a:lnTo>
                    <a:pt x="2713939" y="928319"/>
                  </a:lnTo>
                  <a:lnTo>
                    <a:pt x="2728811" y="913460"/>
                  </a:lnTo>
                  <a:lnTo>
                    <a:pt x="2728811" y="728954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7175" y="7629727"/>
              <a:ext cx="238770" cy="21422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07169" y="7867763"/>
              <a:ext cx="2046605" cy="1166495"/>
            </a:xfrm>
            <a:custGeom>
              <a:avLst/>
              <a:gdLst/>
              <a:ahLst/>
              <a:cxnLst/>
              <a:rect l="l" t="t" r="r" b="b"/>
              <a:pathLst>
                <a:path w="2046604" h="1166495">
                  <a:moveTo>
                    <a:pt x="341096" y="728967"/>
                  </a:moveTo>
                  <a:lnTo>
                    <a:pt x="326237" y="714095"/>
                  </a:lnTo>
                  <a:lnTo>
                    <a:pt x="0" y="714095"/>
                  </a:lnTo>
                  <a:lnTo>
                    <a:pt x="0" y="928331"/>
                  </a:lnTo>
                  <a:lnTo>
                    <a:pt x="326237" y="928331"/>
                  </a:lnTo>
                  <a:lnTo>
                    <a:pt x="341096" y="913460"/>
                  </a:lnTo>
                  <a:lnTo>
                    <a:pt x="341096" y="728967"/>
                  </a:lnTo>
                  <a:close/>
                </a:path>
                <a:path w="2046604" h="1166495">
                  <a:moveTo>
                    <a:pt x="409321" y="252895"/>
                  </a:moveTo>
                  <a:lnTo>
                    <a:pt x="394462" y="238036"/>
                  </a:lnTo>
                  <a:lnTo>
                    <a:pt x="0" y="238036"/>
                  </a:lnTo>
                  <a:lnTo>
                    <a:pt x="0" y="452259"/>
                  </a:lnTo>
                  <a:lnTo>
                    <a:pt x="394462" y="452259"/>
                  </a:lnTo>
                  <a:lnTo>
                    <a:pt x="409321" y="437400"/>
                  </a:lnTo>
                  <a:lnTo>
                    <a:pt x="409321" y="252895"/>
                  </a:lnTo>
                  <a:close/>
                </a:path>
                <a:path w="2046604" h="1166495">
                  <a:moveTo>
                    <a:pt x="443433" y="490931"/>
                  </a:moveTo>
                  <a:lnTo>
                    <a:pt x="428561" y="476072"/>
                  </a:lnTo>
                  <a:lnTo>
                    <a:pt x="0" y="476072"/>
                  </a:lnTo>
                  <a:lnTo>
                    <a:pt x="0" y="690295"/>
                  </a:lnTo>
                  <a:lnTo>
                    <a:pt x="428561" y="690295"/>
                  </a:lnTo>
                  <a:lnTo>
                    <a:pt x="443433" y="675436"/>
                  </a:lnTo>
                  <a:lnTo>
                    <a:pt x="443433" y="490931"/>
                  </a:lnTo>
                  <a:close/>
                </a:path>
                <a:path w="2046604" h="1166495">
                  <a:moveTo>
                    <a:pt x="607161" y="14871"/>
                  </a:moveTo>
                  <a:lnTo>
                    <a:pt x="592289" y="0"/>
                  </a:lnTo>
                  <a:lnTo>
                    <a:pt x="0" y="0"/>
                  </a:lnTo>
                  <a:lnTo>
                    <a:pt x="0" y="214236"/>
                  </a:lnTo>
                  <a:lnTo>
                    <a:pt x="592289" y="214236"/>
                  </a:lnTo>
                  <a:lnTo>
                    <a:pt x="607161" y="199364"/>
                  </a:lnTo>
                  <a:lnTo>
                    <a:pt x="607161" y="14871"/>
                  </a:lnTo>
                  <a:close/>
                </a:path>
                <a:path w="2046604" h="1166495">
                  <a:moveTo>
                    <a:pt x="2046605" y="967003"/>
                  </a:moveTo>
                  <a:lnTo>
                    <a:pt x="2031746" y="952131"/>
                  </a:lnTo>
                  <a:lnTo>
                    <a:pt x="0" y="952131"/>
                  </a:lnTo>
                  <a:lnTo>
                    <a:pt x="0" y="1166368"/>
                  </a:lnTo>
                  <a:lnTo>
                    <a:pt x="2031746" y="1166368"/>
                  </a:lnTo>
                  <a:lnTo>
                    <a:pt x="2046605" y="1151496"/>
                  </a:lnTo>
                  <a:lnTo>
                    <a:pt x="2046605" y="967003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06521" y="734814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700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34989" y="972874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1200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27332" y="1210933"/>
            <a:ext cx="41655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0" dirty="0">
                <a:latin typeface="Tahoma"/>
                <a:cs typeface="Tahoma"/>
              </a:rPr>
              <a:t>13000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8839" y="1448928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850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0054" y="1610701"/>
            <a:ext cx="382905" cy="50165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50" spc="-25" dirty="0">
                <a:latin typeface="Tahoma"/>
                <a:cs typeface="Tahoma"/>
              </a:rPr>
              <a:t>500</a:t>
            </a:r>
            <a:endParaRPr sz="1050">
              <a:latin typeface="Tahoma"/>
              <a:cs typeface="Tahoma"/>
            </a:endParaRPr>
          </a:p>
          <a:p>
            <a:pPr marL="135255">
              <a:lnSpc>
                <a:spcPct val="100000"/>
              </a:lnSpc>
              <a:spcBef>
                <a:spcPts val="615"/>
              </a:spcBef>
            </a:pPr>
            <a:r>
              <a:rPr sz="1050" spc="-25" dirty="0">
                <a:latin typeface="Tahoma"/>
                <a:cs typeface="Tahoma"/>
              </a:rPr>
              <a:t>680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39966" y="2163043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7200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72372" y="2324684"/>
            <a:ext cx="362585" cy="50165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710"/>
              </a:spcBef>
            </a:pPr>
            <a:r>
              <a:rPr sz="1050" spc="-25" dirty="0">
                <a:latin typeface="Tahoma"/>
                <a:cs typeface="Tahoma"/>
              </a:rPr>
              <a:t>800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050" spc="-25" dirty="0">
                <a:latin typeface="Tahoma"/>
                <a:cs typeface="Tahoma"/>
              </a:rPr>
              <a:t>650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79041" y="2877158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220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33588" y="3038800"/>
            <a:ext cx="546735" cy="7397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710"/>
              </a:spcBef>
            </a:pPr>
            <a:r>
              <a:rPr sz="1050" spc="-25" dirty="0">
                <a:latin typeface="Tahoma"/>
                <a:cs typeface="Tahoma"/>
              </a:rPr>
              <a:t>720</a:t>
            </a:r>
            <a:endParaRPr sz="1050">
              <a:latin typeface="Tahoma"/>
              <a:cs typeface="Tahoma"/>
            </a:endParaRPr>
          </a:p>
          <a:p>
            <a:pPr marL="80645">
              <a:lnSpc>
                <a:spcPct val="100000"/>
              </a:lnSpc>
              <a:spcBef>
                <a:spcPts val="615"/>
              </a:spcBef>
            </a:pPr>
            <a:r>
              <a:rPr sz="1050" spc="-25" dirty="0">
                <a:latin typeface="Tahoma"/>
                <a:cs typeface="Tahoma"/>
              </a:rPr>
              <a:t>400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050" spc="-25" dirty="0">
                <a:latin typeface="Tahoma"/>
                <a:cs typeface="Tahoma"/>
              </a:rPr>
              <a:t>300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16662" y="3829267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3500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45980" y="650125"/>
            <a:ext cx="2216150" cy="5262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5025" marR="638810" indent="-268605" algn="r">
              <a:lnSpc>
                <a:spcPct val="148800"/>
              </a:lnSpc>
              <a:spcBef>
                <a:spcPts val="95"/>
              </a:spcBef>
            </a:pPr>
            <a:r>
              <a:rPr sz="1050" spc="-10" dirty="0">
                <a:latin typeface="Tahoma"/>
                <a:cs typeface="Tahoma"/>
              </a:rPr>
              <a:t>Anesthesiologist Cardiologist</a:t>
            </a:r>
            <a:endParaRPr sz="1050">
              <a:latin typeface="Tahoma"/>
              <a:cs typeface="Tahoma"/>
            </a:endParaRPr>
          </a:p>
          <a:p>
            <a:pPr marL="139065" marR="638810" indent="938530" algn="r">
              <a:lnSpc>
                <a:spcPct val="148800"/>
              </a:lnSpc>
            </a:pPr>
            <a:r>
              <a:rPr sz="1050" spc="-10" dirty="0">
                <a:latin typeface="Tahoma"/>
                <a:cs typeface="Tahoma"/>
              </a:rPr>
              <a:t>Dentists Dermatology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spc="10" dirty="0">
                <a:latin typeface="Tahoma"/>
                <a:cs typeface="Tahoma"/>
              </a:rPr>
              <a:t>Emergency</a:t>
            </a:r>
            <a:r>
              <a:rPr sz="1050" spc="8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Endocrinology </a:t>
            </a:r>
            <a:r>
              <a:rPr sz="1050" dirty="0">
                <a:latin typeface="Tahoma"/>
                <a:cs typeface="Tahoma"/>
              </a:rPr>
              <a:t>Family/General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Practice Gastroenterologist </a:t>
            </a:r>
            <a:r>
              <a:rPr sz="1050" dirty="0">
                <a:latin typeface="Tahoma"/>
                <a:cs typeface="Tahoma"/>
              </a:rPr>
              <a:t>General</a:t>
            </a:r>
            <a:r>
              <a:rPr sz="1050" spc="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 </a:t>
            </a:r>
            <a:r>
              <a:rPr sz="1050" dirty="0">
                <a:latin typeface="Tahoma"/>
                <a:cs typeface="Tahoma"/>
              </a:rPr>
              <a:t>Geriatric</a:t>
            </a:r>
            <a:r>
              <a:rPr sz="1050" spc="15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Hematologist Immunologist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Infectious </a:t>
            </a:r>
            <a:r>
              <a:rPr sz="1050" spc="-10" dirty="0">
                <a:latin typeface="Tahoma"/>
                <a:cs typeface="Tahoma"/>
              </a:rPr>
              <a:t>Diseases Internal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</a:t>
            </a:r>
            <a:endParaRPr sz="1050">
              <a:latin typeface="Tahoma"/>
              <a:cs typeface="Tahoma"/>
            </a:endParaRPr>
          </a:p>
          <a:p>
            <a:pPr marL="716915">
              <a:lnSpc>
                <a:spcPct val="100000"/>
              </a:lnSpc>
              <a:spcBef>
                <a:spcPts val="680"/>
              </a:spcBef>
              <a:tabLst>
                <a:tab pos="1750695" algn="l"/>
              </a:tabLst>
            </a:pPr>
            <a:r>
              <a:rPr sz="1575" spc="-15" baseline="2645" dirty="0">
                <a:latin typeface="Tahoma"/>
                <a:cs typeface="Tahoma"/>
              </a:rPr>
              <a:t>Neonatologist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100</a:t>
            </a:r>
            <a:endParaRPr sz="1050">
              <a:latin typeface="Tahoma"/>
              <a:cs typeface="Tahoma"/>
            </a:endParaRPr>
          </a:p>
          <a:p>
            <a:pPr marL="864869" marR="5080" indent="-82550">
              <a:lnSpc>
                <a:spcPct val="143500"/>
              </a:lnSpc>
              <a:spcBef>
                <a:spcPts val="65"/>
              </a:spcBef>
              <a:tabLst>
                <a:tab pos="1967864" algn="l"/>
              </a:tabLst>
            </a:pPr>
            <a:r>
              <a:rPr sz="1575" spc="-15" baseline="2645" dirty="0">
                <a:latin typeface="Tahoma"/>
                <a:cs typeface="Tahoma"/>
              </a:rPr>
              <a:t>Nephrologist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400 </a:t>
            </a:r>
            <a:r>
              <a:rPr sz="1050" spc="-10" dirty="0">
                <a:latin typeface="Tahoma"/>
                <a:cs typeface="Tahoma"/>
              </a:rPr>
              <a:t>Neurologist</a:t>
            </a:r>
            <a:endParaRPr sz="1050">
              <a:latin typeface="Tahoma"/>
              <a:cs typeface="Tahoma"/>
            </a:endParaRPr>
          </a:p>
          <a:p>
            <a:pPr marR="640715" algn="r">
              <a:lnSpc>
                <a:spcPct val="100000"/>
              </a:lnSpc>
              <a:spcBef>
                <a:spcPts val="615"/>
              </a:spcBef>
            </a:pPr>
            <a:r>
              <a:rPr sz="1050" dirty="0">
                <a:latin typeface="Tahoma"/>
                <a:cs typeface="Tahoma"/>
              </a:rPr>
              <a:t>Nuclear</a:t>
            </a:r>
            <a:r>
              <a:rPr sz="1050" spc="10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</a:t>
            </a:r>
            <a:endParaRPr sz="1050">
              <a:latin typeface="Tahoma"/>
              <a:cs typeface="Tahoma"/>
            </a:endParaRPr>
          </a:p>
          <a:p>
            <a:pPr marL="12700" marR="638810" indent="1136015" algn="r">
              <a:lnSpc>
                <a:spcPct val="148800"/>
              </a:lnSpc>
            </a:pPr>
            <a:r>
              <a:rPr sz="1050" spc="-10" dirty="0">
                <a:latin typeface="Tahoma"/>
                <a:cs typeface="Tahoma"/>
              </a:rPr>
              <a:t>Nurses </a:t>
            </a:r>
            <a:r>
              <a:rPr sz="1050" dirty="0">
                <a:latin typeface="Tahoma"/>
                <a:cs typeface="Tahoma"/>
              </a:rPr>
              <a:t>Obstetrics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&amp;</a:t>
            </a:r>
            <a:r>
              <a:rPr sz="10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Gynecologist</a:t>
            </a:r>
            <a:endParaRPr sz="1050">
              <a:latin typeface="Tahoma"/>
              <a:cs typeface="Tahoma"/>
            </a:endParaRPr>
          </a:p>
          <a:p>
            <a:pPr marL="554990" marR="638810" indent="353060" algn="r">
              <a:lnSpc>
                <a:spcPct val="148800"/>
              </a:lnSpc>
            </a:pPr>
            <a:r>
              <a:rPr sz="1050" spc="-10" dirty="0">
                <a:latin typeface="Tahoma"/>
                <a:cs typeface="Tahoma"/>
              </a:rPr>
              <a:t>Oncologist Ophthalmologist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40605" y="4543382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750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83567" y="4781377"/>
            <a:ext cx="1822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80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9966" y="5019437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8935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39624" y="5257431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08839" y="5495492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850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39624" y="5733552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1500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72493" y="0"/>
            <a:ext cx="3343274" cy="171449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9349" y="2252466"/>
            <a:ext cx="6000852" cy="6114431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2397311" y="1404412"/>
            <a:ext cx="1962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80" dirty="0">
                <a:solidFill>
                  <a:srgbClr val="181818"/>
                </a:solidFill>
                <a:latin typeface="Tahoma"/>
                <a:cs typeface="Tahoma"/>
              </a:rPr>
              <a:t>FRANCE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153326-5416-D4A8-0DD9-E5F639167683}"/>
              </a:ext>
            </a:extLst>
          </p:cNvPr>
          <p:cNvSpPr/>
          <p:nvPr/>
        </p:nvSpPr>
        <p:spPr>
          <a:xfrm>
            <a:off x="6324600" y="9034258"/>
            <a:ext cx="990600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DED575-DEE8-2E6F-FA0B-4D3400073BF6}"/>
              </a:ext>
            </a:extLst>
          </p:cNvPr>
          <p:cNvSpPr/>
          <p:nvPr/>
        </p:nvSpPr>
        <p:spPr>
          <a:xfrm>
            <a:off x="6660019" y="8948672"/>
            <a:ext cx="990600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85556EB-20E3-D394-A809-2697C0C47DCE}"/>
              </a:ext>
            </a:extLst>
          </p:cNvPr>
          <p:cNvSpPr/>
          <p:nvPr/>
        </p:nvSpPr>
        <p:spPr>
          <a:xfrm>
            <a:off x="2819400" y="9029700"/>
            <a:ext cx="750654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FF8077-95F3-123B-5913-2771F21B0899}"/>
              </a:ext>
            </a:extLst>
          </p:cNvPr>
          <p:cNvSpPr txBox="1"/>
          <p:nvPr/>
        </p:nvSpPr>
        <p:spPr>
          <a:xfrm>
            <a:off x="470864" y="9668034"/>
            <a:ext cx="1360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 counts as of 1/1/2026.  Actual counts can vary by ±3%, daily.  Ask your ROS Research Manager for exact daily counts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52067" y="4842076"/>
          <a:ext cx="5546088" cy="4384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710">
                <a:tc>
                  <a:txBody>
                    <a:bodyPr/>
                    <a:lstStyle/>
                    <a:p>
                      <a:pPr marR="20320" algn="r">
                        <a:lnSpc>
                          <a:spcPts val="1240"/>
                        </a:lnSpc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Nuclear</a:t>
                      </a:r>
                      <a:r>
                        <a:rPr sz="1050" spc="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35" dirty="0">
                          <a:latin typeface="Tahoma"/>
                          <a:cs typeface="Tahoma"/>
                        </a:rPr>
                        <a:t>Medicine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80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715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Nurses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7426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Obstetrics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10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Gynecologist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1700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Oncologist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9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956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Ophthalmologist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1770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20" dirty="0">
                          <a:latin typeface="Tahoma"/>
                          <a:cs typeface="Tahoma"/>
                        </a:rPr>
                        <a:t>Orthopedic</a:t>
                      </a:r>
                      <a:r>
                        <a:rPr sz="105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Surgery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8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1100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Otolaryngologist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900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Pediatrics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2800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Pharmacists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5000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Physical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45" dirty="0">
                          <a:latin typeface="Tahoma"/>
                          <a:cs typeface="Tahoma"/>
                        </a:rPr>
                        <a:t>Medicine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20" dirty="0">
                          <a:latin typeface="Tahoma"/>
                          <a:cs typeface="Tahoma"/>
                        </a:rPr>
                        <a:t>Rehab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700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Plastic</a:t>
                      </a:r>
                      <a:r>
                        <a:rPr sz="105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Surgery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650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Psychiatry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2200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Radiation</a:t>
                      </a:r>
                      <a:r>
                        <a:rPr sz="105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35" dirty="0">
                          <a:latin typeface="Tahoma"/>
                          <a:cs typeface="Tahoma"/>
                        </a:rPr>
                        <a:t>Oncology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350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Radiology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250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Respirology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750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Rheumatologist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410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Urologist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550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Veterinarians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ts val="1195"/>
                        </a:lnSpc>
                      </a:pPr>
                      <a:r>
                        <a:rPr sz="1050" spc="-50" dirty="0">
                          <a:latin typeface="Tahoma"/>
                          <a:cs typeface="Tahoma"/>
                        </a:rPr>
                        <a:t>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060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3200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315">
                        <a:lnSpc>
                          <a:spcPts val="1195"/>
                        </a:lnSpc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5000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10604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3207101" y="831758"/>
            <a:ext cx="3409315" cy="3971925"/>
            <a:chOff x="3207101" y="831758"/>
            <a:chExt cx="3409315" cy="3971925"/>
          </a:xfrm>
        </p:grpSpPr>
        <p:sp>
          <p:nvSpPr>
            <p:cNvPr id="4" name="object 4"/>
            <p:cNvSpPr/>
            <p:nvPr/>
          </p:nvSpPr>
          <p:spPr>
            <a:xfrm>
              <a:off x="3207093" y="831760"/>
              <a:ext cx="3409315" cy="2091689"/>
            </a:xfrm>
            <a:custGeom>
              <a:avLst/>
              <a:gdLst/>
              <a:ahLst/>
              <a:cxnLst/>
              <a:rect l="l" t="t" r="r" b="b"/>
              <a:pathLst>
                <a:path w="3409315" h="2091689">
                  <a:moveTo>
                    <a:pt x="375196" y="954747"/>
                  </a:moveTo>
                  <a:lnTo>
                    <a:pt x="360527" y="940066"/>
                  </a:lnTo>
                  <a:lnTo>
                    <a:pt x="0" y="940066"/>
                  </a:lnTo>
                  <a:lnTo>
                    <a:pt x="0" y="1151585"/>
                  </a:lnTo>
                  <a:lnTo>
                    <a:pt x="360527" y="1151585"/>
                  </a:lnTo>
                  <a:lnTo>
                    <a:pt x="375196" y="1136904"/>
                  </a:lnTo>
                  <a:lnTo>
                    <a:pt x="375196" y="954747"/>
                  </a:lnTo>
                  <a:close/>
                </a:path>
                <a:path w="3409315" h="2091689">
                  <a:moveTo>
                    <a:pt x="409308" y="1189761"/>
                  </a:moveTo>
                  <a:lnTo>
                    <a:pt x="394627" y="1175080"/>
                  </a:lnTo>
                  <a:lnTo>
                    <a:pt x="0" y="1175080"/>
                  </a:lnTo>
                  <a:lnTo>
                    <a:pt x="0" y="1386598"/>
                  </a:lnTo>
                  <a:lnTo>
                    <a:pt x="394627" y="1386598"/>
                  </a:lnTo>
                  <a:lnTo>
                    <a:pt x="409308" y="1371917"/>
                  </a:lnTo>
                  <a:lnTo>
                    <a:pt x="409308" y="1189761"/>
                  </a:lnTo>
                  <a:close/>
                </a:path>
                <a:path w="3409315" h="2091689">
                  <a:moveTo>
                    <a:pt x="511632" y="1659788"/>
                  </a:moveTo>
                  <a:lnTo>
                    <a:pt x="496951" y="1645107"/>
                  </a:lnTo>
                  <a:lnTo>
                    <a:pt x="0" y="1645107"/>
                  </a:lnTo>
                  <a:lnTo>
                    <a:pt x="0" y="1856625"/>
                  </a:lnTo>
                  <a:lnTo>
                    <a:pt x="496951" y="1856625"/>
                  </a:lnTo>
                  <a:lnTo>
                    <a:pt x="511632" y="1841944"/>
                  </a:lnTo>
                  <a:lnTo>
                    <a:pt x="511632" y="1659788"/>
                  </a:lnTo>
                  <a:close/>
                </a:path>
                <a:path w="3409315" h="2091689">
                  <a:moveTo>
                    <a:pt x="511632" y="14681"/>
                  </a:moveTo>
                  <a:lnTo>
                    <a:pt x="496951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496951" y="211518"/>
                  </a:lnTo>
                  <a:lnTo>
                    <a:pt x="511632" y="196837"/>
                  </a:lnTo>
                  <a:lnTo>
                    <a:pt x="511632" y="14681"/>
                  </a:lnTo>
                  <a:close/>
                </a:path>
                <a:path w="3409315" h="2091689">
                  <a:moveTo>
                    <a:pt x="518452" y="1894801"/>
                  </a:moveTo>
                  <a:lnTo>
                    <a:pt x="503783" y="1880133"/>
                  </a:lnTo>
                  <a:lnTo>
                    <a:pt x="0" y="1880133"/>
                  </a:lnTo>
                  <a:lnTo>
                    <a:pt x="0" y="2091639"/>
                  </a:lnTo>
                  <a:lnTo>
                    <a:pt x="503783" y="2091639"/>
                  </a:lnTo>
                  <a:lnTo>
                    <a:pt x="518452" y="2076970"/>
                  </a:lnTo>
                  <a:lnTo>
                    <a:pt x="518452" y="1894801"/>
                  </a:lnTo>
                  <a:close/>
                </a:path>
                <a:path w="3409315" h="2091689">
                  <a:moveTo>
                    <a:pt x="579856" y="249694"/>
                  </a:moveTo>
                  <a:lnTo>
                    <a:pt x="565175" y="235013"/>
                  </a:lnTo>
                  <a:lnTo>
                    <a:pt x="0" y="235013"/>
                  </a:lnTo>
                  <a:lnTo>
                    <a:pt x="0" y="446532"/>
                  </a:lnTo>
                  <a:lnTo>
                    <a:pt x="565175" y="446532"/>
                  </a:lnTo>
                  <a:lnTo>
                    <a:pt x="579856" y="431850"/>
                  </a:lnTo>
                  <a:lnTo>
                    <a:pt x="579856" y="249694"/>
                  </a:lnTo>
                  <a:close/>
                </a:path>
                <a:path w="3409315" h="2091689">
                  <a:moveTo>
                    <a:pt x="613956" y="719721"/>
                  </a:moveTo>
                  <a:lnTo>
                    <a:pt x="599287" y="705053"/>
                  </a:lnTo>
                  <a:lnTo>
                    <a:pt x="0" y="705053"/>
                  </a:lnTo>
                  <a:lnTo>
                    <a:pt x="0" y="916559"/>
                  </a:lnTo>
                  <a:lnTo>
                    <a:pt x="599287" y="916559"/>
                  </a:lnTo>
                  <a:lnTo>
                    <a:pt x="613956" y="901890"/>
                  </a:lnTo>
                  <a:lnTo>
                    <a:pt x="613956" y="719721"/>
                  </a:lnTo>
                  <a:close/>
                </a:path>
                <a:path w="3409315" h="2091689">
                  <a:moveTo>
                    <a:pt x="3408769" y="1410093"/>
                  </a:moveTo>
                  <a:lnTo>
                    <a:pt x="0" y="1410093"/>
                  </a:lnTo>
                  <a:lnTo>
                    <a:pt x="0" y="1621612"/>
                  </a:lnTo>
                  <a:lnTo>
                    <a:pt x="3408769" y="1621612"/>
                  </a:lnTo>
                  <a:lnTo>
                    <a:pt x="3408769" y="1410093"/>
                  </a:lnTo>
                  <a:close/>
                </a:path>
                <a:path w="3409315" h="2091689">
                  <a:moveTo>
                    <a:pt x="3408769" y="470039"/>
                  </a:moveTo>
                  <a:lnTo>
                    <a:pt x="0" y="470039"/>
                  </a:lnTo>
                  <a:lnTo>
                    <a:pt x="0" y="681545"/>
                  </a:lnTo>
                  <a:lnTo>
                    <a:pt x="3408769" y="681545"/>
                  </a:lnTo>
                  <a:lnTo>
                    <a:pt x="3408769" y="470039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7101" y="2946898"/>
              <a:ext cx="136435" cy="2115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07093" y="3181920"/>
              <a:ext cx="464184" cy="447040"/>
            </a:xfrm>
            <a:custGeom>
              <a:avLst/>
              <a:gdLst/>
              <a:ahLst/>
              <a:cxnLst/>
              <a:rect l="l" t="t" r="r" b="b"/>
              <a:pathLst>
                <a:path w="464185" h="447039">
                  <a:moveTo>
                    <a:pt x="255816" y="249694"/>
                  </a:moveTo>
                  <a:lnTo>
                    <a:pt x="241134" y="235013"/>
                  </a:lnTo>
                  <a:lnTo>
                    <a:pt x="0" y="235013"/>
                  </a:lnTo>
                  <a:lnTo>
                    <a:pt x="0" y="446532"/>
                  </a:lnTo>
                  <a:lnTo>
                    <a:pt x="241134" y="446532"/>
                  </a:lnTo>
                  <a:lnTo>
                    <a:pt x="255816" y="431850"/>
                  </a:lnTo>
                  <a:lnTo>
                    <a:pt x="255816" y="249694"/>
                  </a:lnTo>
                  <a:close/>
                </a:path>
                <a:path w="464185" h="447039">
                  <a:moveTo>
                    <a:pt x="463880" y="14681"/>
                  </a:moveTo>
                  <a:lnTo>
                    <a:pt x="449199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449199" y="211518"/>
                  </a:lnTo>
                  <a:lnTo>
                    <a:pt x="463880" y="196837"/>
                  </a:lnTo>
                  <a:lnTo>
                    <a:pt x="463880" y="14681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7101" y="3651945"/>
              <a:ext cx="170543" cy="2115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07093" y="3886961"/>
              <a:ext cx="2592705" cy="916940"/>
            </a:xfrm>
            <a:custGeom>
              <a:avLst/>
              <a:gdLst/>
              <a:ahLst/>
              <a:cxnLst/>
              <a:rect l="l" t="t" r="r" b="b"/>
              <a:pathLst>
                <a:path w="2592704" h="916939">
                  <a:moveTo>
                    <a:pt x="54571" y="249694"/>
                  </a:moveTo>
                  <a:lnTo>
                    <a:pt x="39903" y="235026"/>
                  </a:lnTo>
                  <a:lnTo>
                    <a:pt x="0" y="235026"/>
                  </a:lnTo>
                  <a:lnTo>
                    <a:pt x="0" y="446532"/>
                  </a:lnTo>
                  <a:lnTo>
                    <a:pt x="39903" y="446532"/>
                  </a:lnTo>
                  <a:lnTo>
                    <a:pt x="54571" y="431863"/>
                  </a:lnTo>
                  <a:lnTo>
                    <a:pt x="54571" y="249694"/>
                  </a:lnTo>
                  <a:close/>
                </a:path>
                <a:path w="2592704" h="916939">
                  <a:moveTo>
                    <a:pt x="443420" y="484708"/>
                  </a:moveTo>
                  <a:lnTo>
                    <a:pt x="428739" y="470039"/>
                  </a:lnTo>
                  <a:lnTo>
                    <a:pt x="0" y="470039"/>
                  </a:lnTo>
                  <a:lnTo>
                    <a:pt x="0" y="681545"/>
                  </a:lnTo>
                  <a:lnTo>
                    <a:pt x="428739" y="681545"/>
                  </a:lnTo>
                  <a:lnTo>
                    <a:pt x="443420" y="666877"/>
                  </a:lnTo>
                  <a:lnTo>
                    <a:pt x="443420" y="484708"/>
                  </a:lnTo>
                  <a:close/>
                </a:path>
                <a:path w="2592704" h="916939">
                  <a:moveTo>
                    <a:pt x="579856" y="719734"/>
                  </a:moveTo>
                  <a:lnTo>
                    <a:pt x="565175" y="705053"/>
                  </a:lnTo>
                  <a:lnTo>
                    <a:pt x="0" y="705053"/>
                  </a:lnTo>
                  <a:lnTo>
                    <a:pt x="0" y="916571"/>
                  </a:lnTo>
                  <a:lnTo>
                    <a:pt x="565175" y="916571"/>
                  </a:lnTo>
                  <a:lnTo>
                    <a:pt x="579856" y="901890"/>
                  </a:lnTo>
                  <a:lnTo>
                    <a:pt x="579856" y="719734"/>
                  </a:lnTo>
                  <a:close/>
                </a:path>
                <a:path w="2592704" h="916939">
                  <a:moveTo>
                    <a:pt x="2592273" y="14681"/>
                  </a:moveTo>
                  <a:lnTo>
                    <a:pt x="2577592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2577592" y="211518"/>
                  </a:lnTo>
                  <a:lnTo>
                    <a:pt x="2592273" y="196837"/>
                  </a:lnTo>
                  <a:lnTo>
                    <a:pt x="2592273" y="14681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207101" y="4827023"/>
            <a:ext cx="3409315" cy="4206875"/>
            <a:chOff x="3207101" y="4827023"/>
            <a:chExt cx="3409315" cy="4206875"/>
          </a:xfrm>
        </p:grpSpPr>
        <p:sp>
          <p:nvSpPr>
            <p:cNvPr id="10" name="object 10"/>
            <p:cNvSpPr/>
            <p:nvPr/>
          </p:nvSpPr>
          <p:spPr>
            <a:xfrm>
              <a:off x="3207093" y="4827028"/>
              <a:ext cx="3409315" cy="2797175"/>
            </a:xfrm>
            <a:custGeom>
              <a:avLst/>
              <a:gdLst/>
              <a:ahLst/>
              <a:cxnLst/>
              <a:rect l="l" t="t" r="r" b="b"/>
              <a:pathLst>
                <a:path w="3409315" h="2797175">
                  <a:moveTo>
                    <a:pt x="54571" y="14681"/>
                  </a:moveTo>
                  <a:lnTo>
                    <a:pt x="39903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39903" y="211518"/>
                  </a:lnTo>
                  <a:lnTo>
                    <a:pt x="54571" y="196837"/>
                  </a:lnTo>
                  <a:lnTo>
                    <a:pt x="54571" y="14681"/>
                  </a:lnTo>
                  <a:close/>
                </a:path>
                <a:path w="3409315" h="2797175">
                  <a:moveTo>
                    <a:pt x="443420" y="2364829"/>
                  </a:moveTo>
                  <a:lnTo>
                    <a:pt x="428739" y="2350160"/>
                  </a:lnTo>
                  <a:lnTo>
                    <a:pt x="0" y="2350160"/>
                  </a:lnTo>
                  <a:lnTo>
                    <a:pt x="0" y="2561666"/>
                  </a:lnTo>
                  <a:lnTo>
                    <a:pt x="428739" y="2561666"/>
                  </a:lnTo>
                  <a:lnTo>
                    <a:pt x="443420" y="2546997"/>
                  </a:lnTo>
                  <a:lnTo>
                    <a:pt x="443420" y="2364829"/>
                  </a:lnTo>
                  <a:close/>
                </a:path>
                <a:path w="3409315" h="2797175">
                  <a:moveTo>
                    <a:pt x="477520" y="2129815"/>
                  </a:moveTo>
                  <a:lnTo>
                    <a:pt x="462851" y="2115147"/>
                  </a:lnTo>
                  <a:lnTo>
                    <a:pt x="0" y="2115147"/>
                  </a:lnTo>
                  <a:lnTo>
                    <a:pt x="0" y="2326652"/>
                  </a:lnTo>
                  <a:lnTo>
                    <a:pt x="462851" y="2326652"/>
                  </a:lnTo>
                  <a:lnTo>
                    <a:pt x="477520" y="2311984"/>
                  </a:lnTo>
                  <a:lnTo>
                    <a:pt x="477520" y="2129815"/>
                  </a:lnTo>
                  <a:close/>
                </a:path>
                <a:path w="3409315" h="2797175">
                  <a:moveTo>
                    <a:pt x="613956" y="1424774"/>
                  </a:moveTo>
                  <a:lnTo>
                    <a:pt x="599287" y="1410093"/>
                  </a:lnTo>
                  <a:lnTo>
                    <a:pt x="0" y="1410093"/>
                  </a:lnTo>
                  <a:lnTo>
                    <a:pt x="0" y="1621612"/>
                  </a:lnTo>
                  <a:lnTo>
                    <a:pt x="599287" y="1621612"/>
                  </a:lnTo>
                  <a:lnTo>
                    <a:pt x="613956" y="1606931"/>
                  </a:lnTo>
                  <a:lnTo>
                    <a:pt x="613956" y="1424774"/>
                  </a:lnTo>
                  <a:close/>
                </a:path>
                <a:path w="3409315" h="2797175">
                  <a:moveTo>
                    <a:pt x="652157" y="719721"/>
                  </a:moveTo>
                  <a:lnTo>
                    <a:pt x="637489" y="705053"/>
                  </a:lnTo>
                  <a:lnTo>
                    <a:pt x="0" y="705053"/>
                  </a:lnTo>
                  <a:lnTo>
                    <a:pt x="0" y="916559"/>
                  </a:lnTo>
                  <a:lnTo>
                    <a:pt x="637489" y="916559"/>
                  </a:lnTo>
                  <a:lnTo>
                    <a:pt x="652157" y="901890"/>
                  </a:lnTo>
                  <a:lnTo>
                    <a:pt x="652157" y="719721"/>
                  </a:lnTo>
                  <a:close/>
                </a:path>
                <a:path w="3409315" h="2797175">
                  <a:moveTo>
                    <a:pt x="750392" y="1189761"/>
                  </a:moveTo>
                  <a:lnTo>
                    <a:pt x="735723" y="1175080"/>
                  </a:lnTo>
                  <a:lnTo>
                    <a:pt x="0" y="1175080"/>
                  </a:lnTo>
                  <a:lnTo>
                    <a:pt x="0" y="1386598"/>
                  </a:lnTo>
                  <a:lnTo>
                    <a:pt x="735723" y="1386598"/>
                  </a:lnTo>
                  <a:lnTo>
                    <a:pt x="750392" y="1371917"/>
                  </a:lnTo>
                  <a:lnTo>
                    <a:pt x="750392" y="1189761"/>
                  </a:lnTo>
                  <a:close/>
                </a:path>
                <a:path w="3409315" h="2797175">
                  <a:moveTo>
                    <a:pt x="1159700" y="484708"/>
                  </a:moveTo>
                  <a:lnTo>
                    <a:pt x="1145019" y="470027"/>
                  </a:lnTo>
                  <a:lnTo>
                    <a:pt x="0" y="470027"/>
                  </a:lnTo>
                  <a:lnTo>
                    <a:pt x="0" y="681545"/>
                  </a:lnTo>
                  <a:lnTo>
                    <a:pt x="1145019" y="681545"/>
                  </a:lnTo>
                  <a:lnTo>
                    <a:pt x="1159700" y="666864"/>
                  </a:lnTo>
                  <a:lnTo>
                    <a:pt x="1159700" y="484708"/>
                  </a:lnTo>
                  <a:close/>
                </a:path>
                <a:path w="3409315" h="2797175">
                  <a:moveTo>
                    <a:pt x="1207452" y="954735"/>
                  </a:moveTo>
                  <a:lnTo>
                    <a:pt x="1192771" y="940066"/>
                  </a:lnTo>
                  <a:lnTo>
                    <a:pt x="0" y="940066"/>
                  </a:lnTo>
                  <a:lnTo>
                    <a:pt x="0" y="1151572"/>
                  </a:lnTo>
                  <a:lnTo>
                    <a:pt x="1192771" y="1151572"/>
                  </a:lnTo>
                  <a:lnTo>
                    <a:pt x="1207452" y="1136904"/>
                  </a:lnTo>
                  <a:lnTo>
                    <a:pt x="1207452" y="954735"/>
                  </a:lnTo>
                  <a:close/>
                </a:path>
                <a:path w="3409315" h="2797175">
                  <a:moveTo>
                    <a:pt x="1500784" y="2599855"/>
                  </a:moveTo>
                  <a:lnTo>
                    <a:pt x="1486115" y="2585174"/>
                  </a:lnTo>
                  <a:lnTo>
                    <a:pt x="0" y="2585174"/>
                  </a:lnTo>
                  <a:lnTo>
                    <a:pt x="0" y="2796692"/>
                  </a:lnTo>
                  <a:lnTo>
                    <a:pt x="1486115" y="2796692"/>
                  </a:lnTo>
                  <a:lnTo>
                    <a:pt x="1500784" y="2782011"/>
                  </a:lnTo>
                  <a:lnTo>
                    <a:pt x="1500784" y="2599855"/>
                  </a:lnTo>
                  <a:close/>
                </a:path>
                <a:path w="3409315" h="2797175">
                  <a:moveTo>
                    <a:pt x="1910092" y="1659788"/>
                  </a:moveTo>
                  <a:lnTo>
                    <a:pt x="1895411" y="1645107"/>
                  </a:lnTo>
                  <a:lnTo>
                    <a:pt x="0" y="1645107"/>
                  </a:lnTo>
                  <a:lnTo>
                    <a:pt x="0" y="1856625"/>
                  </a:lnTo>
                  <a:lnTo>
                    <a:pt x="1895411" y="1856625"/>
                  </a:lnTo>
                  <a:lnTo>
                    <a:pt x="1910092" y="1841944"/>
                  </a:lnTo>
                  <a:lnTo>
                    <a:pt x="1910092" y="1659788"/>
                  </a:lnTo>
                  <a:close/>
                </a:path>
                <a:path w="3409315" h="2797175">
                  <a:moveTo>
                    <a:pt x="3408769" y="1888502"/>
                  </a:moveTo>
                  <a:lnTo>
                    <a:pt x="3396196" y="1880120"/>
                  </a:lnTo>
                  <a:lnTo>
                    <a:pt x="0" y="1880120"/>
                  </a:lnTo>
                  <a:lnTo>
                    <a:pt x="0" y="2091639"/>
                  </a:lnTo>
                  <a:lnTo>
                    <a:pt x="3396196" y="2091639"/>
                  </a:lnTo>
                  <a:lnTo>
                    <a:pt x="3408769" y="2083269"/>
                  </a:lnTo>
                  <a:lnTo>
                    <a:pt x="3408769" y="1888502"/>
                  </a:lnTo>
                  <a:close/>
                </a:path>
                <a:path w="3409315" h="2797175">
                  <a:moveTo>
                    <a:pt x="3408769" y="235013"/>
                  </a:moveTo>
                  <a:lnTo>
                    <a:pt x="0" y="235013"/>
                  </a:lnTo>
                  <a:lnTo>
                    <a:pt x="0" y="446532"/>
                  </a:lnTo>
                  <a:lnTo>
                    <a:pt x="3408769" y="446532"/>
                  </a:lnTo>
                  <a:lnTo>
                    <a:pt x="3408769" y="235013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7101" y="7647210"/>
              <a:ext cx="238761" cy="2115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7101" y="7882227"/>
              <a:ext cx="170543" cy="21151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07093" y="8117242"/>
              <a:ext cx="2183130" cy="916940"/>
            </a:xfrm>
            <a:custGeom>
              <a:avLst/>
              <a:gdLst/>
              <a:ahLst/>
              <a:cxnLst/>
              <a:rect l="l" t="t" r="r" b="b"/>
              <a:pathLst>
                <a:path w="2183129" h="916940">
                  <a:moveTo>
                    <a:pt x="279692" y="249694"/>
                  </a:moveTo>
                  <a:lnTo>
                    <a:pt x="265010" y="235026"/>
                  </a:lnTo>
                  <a:lnTo>
                    <a:pt x="0" y="235026"/>
                  </a:lnTo>
                  <a:lnTo>
                    <a:pt x="0" y="446532"/>
                  </a:lnTo>
                  <a:lnTo>
                    <a:pt x="265010" y="446532"/>
                  </a:lnTo>
                  <a:lnTo>
                    <a:pt x="279692" y="431863"/>
                  </a:lnTo>
                  <a:lnTo>
                    <a:pt x="279692" y="249694"/>
                  </a:lnTo>
                  <a:close/>
                </a:path>
                <a:path w="2183129" h="916940">
                  <a:moveTo>
                    <a:pt x="375196" y="484708"/>
                  </a:moveTo>
                  <a:lnTo>
                    <a:pt x="360527" y="470039"/>
                  </a:lnTo>
                  <a:lnTo>
                    <a:pt x="0" y="470039"/>
                  </a:lnTo>
                  <a:lnTo>
                    <a:pt x="0" y="681545"/>
                  </a:lnTo>
                  <a:lnTo>
                    <a:pt x="360527" y="681545"/>
                  </a:lnTo>
                  <a:lnTo>
                    <a:pt x="375196" y="666877"/>
                  </a:lnTo>
                  <a:lnTo>
                    <a:pt x="375196" y="484708"/>
                  </a:lnTo>
                  <a:close/>
                </a:path>
                <a:path w="2183129" h="916940">
                  <a:moveTo>
                    <a:pt x="511632" y="14681"/>
                  </a:moveTo>
                  <a:lnTo>
                    <a:pt x="496951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496951" y="211518"/>
                  </a:lnTo>
                  <a:lnTo>
                    <a:pt x="511632" y="196837"/>
                  </a:lnTo>
                  <a:lnTo>
                    <a:pt x="511632" y="14681"/>
                  </a:lnTo>
                  <a:close/>
                </a:path>
                <a:path w="2183129" h="916940">
                  <a:moveTo>
                    <a:pt x="2182965" y="719734"/>
                  </a:moveTo>
                  <a:lnTo>
                    <a:pt x="2168283" y="705053"/>
                  </a:lnTo>
                  <a:lnTo>
                    <a:pt x="0" y="705053"/>
                  </a:lnTo>
                  <a:lnTo>
                    <a:pt x="0" y="916571"/>
                  </a:lnTo>
                  <a:lnTo>
                    <a:pt x="2168283" y="916571"/>
                  </a:lnTo>
                  <a:lnTo>
                    <a:pt x="2182965" y="901890"/>
                  </a:lnTo>
                  <a:lnTo>
                    <a:pt x="2182965" y="719734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40510" y="765145"/>
            <a:ext cx="328295" cy="49593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750</a:t>
            </a:r>
            <a:endParaRPr sz="1050">
              <a:latin typeface="Tahoma"/>
              <a:cs typeface="Tahoma"/>
            </a:endParaRPr>
          </a:p>
          <a:p>
            <a:pPr marL="80645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850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27121" y="1308516"/>
            <a:ext cx="41655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0" dirty="0">
                <a:latin typeface="Tahoma"/>
                <a:cs typeface="Tahoma"/>
              </a:rPr>
              <a:t>15000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42823" y="1543474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900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4048" y="1705174"/>
            <a:ext cx="294640" cy="49593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550</a:t>
            </a:r>
            <a:endParaRPr sz="1050">
              <a:latin typeface="Tahoma"/>
              <a:cs typeface="Tahoma"/>
            </a:endParaRPr>
          </a:p>
          <a:p>
            <a:pPr marL="46355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600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39754" y="2248546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5500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40510" y="2410248"/>
            <a:ext cx="267335" cy="49593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750</a:t>
            </a:r>
            <a:endParaRPr sz="1050">
              <a:latin typeface="Tahoma"/>
              <a:cs typeface="Tahoma"/>
            </a:endParaRPr>
          </a:p>
          <a:p>
            <a:pPr marL="1905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760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65340" y="2953618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200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99422" y="3115384"/>
            <a:ext cx="553720" cy="73088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680</a:t>
            </a:r>
            <a:endParaRPr sz="1050">
              <a:latin typeface="Tahoma"/>
              <a:cs typeface="Tahoma"/>
            </a:endParaRPr>
          </a:p>
          <a:p>
            <a:pPr marL="9779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375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250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21117" y="3893649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3800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2512" y="756754"/>
            <a:ext cx="1793239" cy="4020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8025" marR="342265" indent="-268605" algn="r">
              <a:lnSpc>
                <a:spcPct val="146900"/>
              </a:lnSpc>
              <a:spcBef>
                <a:spcPts val="95"/>
              </a:spcBef>
            </a:pPr>
            <a:r>
              <a:rPr sz="1050" spc="-10" dirty="0">
                <a:latin typeface="Tahoma"/>
                <a:cs typeface="Tahoma"/>
              </a:rPr>
              <a:t>Anesthesiologist Cardiologist</a:t>
            </a:r>
            <a:endParaRPr sz="1050">
              <a:latin typeface="Tahoma"/>
              <a:cs typeface="Tahoma"/>
            </a:endParaRPr>
          </a:p>
          <a:p>
            <a:pPr marL="12700" marR="342265" indent="938530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Dentists Dermatology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spc="10" dirty="0">
                <a:latin typeface="Tahoma"/>
                <a:cs typeface="Tahoma"/>
              </a:rPr>
              <a:t>Emergency</a:t>
            </a:r>
            <a:r>
              <a:rPr sz="1050" spc="8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Endocrinology </a:t>
            </a:r>
            <a:r>
              <a:rPr sz="1050" dirty="0">
                <a:latin typeface="Tahoma"/>
                <a:cs typeface="Tahoma"/>
              </a:rPr>
              <a:t>Family/General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Practice Gastroenterologist </a:t>
            </a:r>
            <a:r>
              <a:rPr sz="1050" dirty="0">
                <a:latin typeface="Tahoma"/>
                <a:cs typeface="Tahoma"/>
              </a:rPr>
              <a:t>General</a:t>
            </a:r>
            <a:r>
              <a:rPr sz="1050" spc="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 </a:t>
            </a:r>
            <a:r>
              <a:rPr sz="1050" dirty="0">
                <a:latin typeface="Tahoma"/>
                <a:cs typeface="Tahoma"/>
              </a:rPr>
              <a:t>Geriatric</a:t>
            </a:r>
            <a:r>
              <a:rPr sz="1050" spc="15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Hematologist Immunologist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Infectious </a:t>
            </a:r>
            <a:r>
              <a:rPr sz="1050" spc="-10" dirty="0">
                <a:latin typeface="Tahoma"/>
                <a:cs typeface="Tahoma"/>
              </a:rPr>
              <a:t>Diseases Internal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</a:t>
            </a:r>
            <a:endParaRPr sz="1050">
              <a:latin typeface="Tahoma"/>
              <a:cs typeface="Tahoma"/>
            </a:endParaRPr>
          </a:p>
          <a:p>
            <a:pPr marL="655955" marR="5080" indent="-66040">
              <a:lnSpc>
                <a:spcPct val="141600"/>
              </a:lnSpc>
              <a:spcBef>
                <a:spcPts val="135"/>
              </a:spcBef>
              <a:tabLst>
                <a:tab pos="1623060" algn="l"/>
              </a:tabLst>
            </a:pPr>
            <a:r>
              <a:rPr sz="1575" spc="-15" baseline="2645" dirty="0">
                <a:latin typeface="Tahoma"/>
                <a:cs typeface="Tahoma"/>
              </a:rPr>
              <a:t>Neonatologist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80 </a:t>
            </a:r>
            <a:r>
              <a:rPr sz="1050" spc="-10" dirty="0">
                <a:latin typeface="Tahoma"/>
                <a:cs typeface="Tahoma"/>
              </a:rPr>
              <a:t>Nephrologist</a:t>
            </a:r>
            <a:endParaRPr sz="1050">
              <a:latin typeface="Tahoma"/>
              <a:cs typeface="Tahoma"/>
            </a:endParaRPr>
          </a:p>
          <a:p>
            <a:pPr marL="738505">
              <a:lnSpc>
                <a:spcPct val="100000"/>
              </a:lnSpc>
              <a:spcBef>
                <a:spcPts val="590"/>
              </a:spcBef>
            </a:pPr>
            <a:r>
              <a:rPr sz="1050" spc="-10" dirty="0">
                <a:latin typeface="Tahoma"/>
                <a:cs typeface="Tahoma"/>
              </a:rPr>
              <a:t>Neurologist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72279" y="4290373"/>
            <a:ext cx="396875" cy="49593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650</a:t>
            </a:r>
            <a:endParaRPr sz="1050">
              <a:latin typeface="Tahoma"/>
              <a:cs typeface="Tahoma"/>
            </a:endParaRPr>
          </a:p>
          <a:p>
            <a:pPr marL="14859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850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72493" y="0"/>
            <a:ext cx="3343274" cy="17144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79186" y="2088120"/>
            <a:ext cx="5267118" cy="6993753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2168562" y="1404412"/>
            <a:ext cx="2419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35" dirty="0">
                <a:solidFill>
                  <a:srgbClr val="181818"/>
                </a:solidFill>
                <a:latin typeface="Tahoma"/>
                <a:cs typeface="Tahoma"/>
              </a:rPr>
              <a:t>GERMANY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16A527-9557-142E-5C3D-D82BBFE1A53D}"/>
              </a:ext>
            </a:extLst>
          </p:cNvPr>
          <p:cNvSpPr/>
          <p:nvPr/>
        </p:nvSpPr>
        <p:spPr>
          <a:xfrm>
            <a:off x="2819400" y="9029700"/>
            <a:ext cx="750654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993280-4A92-A7FD-A811-19F009266DFF}"/>
              </a:ext>
            </a:extLst>
          </p:cNvPr>
          <p:cNvSpPr/>
          <p:nvPr/>
        </p:nvSpPr>
        <p:spPr>
          <a:xfrm>
            <a:off x="6400800" y="9029700"/>
            <a:ext cx="990600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02A29F-1B0B-5B05-C9C2-D90AAB312B1C}"/>
              </a:ext>
            </a:extLst>
          </p:cNvPr>
          <p:cNvSpPr/>
          <p:nvPr/>
        </p:nvSpPr>
        <p:spPr>
          <a:xfrm>
            <a:off x="2971800" y="9182100"/>
            <a:ext cx="750654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56C55D-AF17-A339-970D-5D626B8452E3}"/>
              </a:ext>
            </a:extLst>
          </p:cNvPr>
          <p:cNvSpPr txBox="1"/>
          <p:nvPr/>
        </p:nvSpPr>
        <p:spPr>
          <a:xfrm>
            <a:off x="470864" y="9668034"/>
            <a:ext cx="1360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 counts as of 1/1/2026.  Actual counts can vary by ±3%, daily.  Ask your ROS Research Manager for exact daily counts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4392" y="9050579"/>
            <a:ext cx="10413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50" dirty="0">
                <a:latin typeface="Tahoma"/>
                <a:cs typeface="Tahoma"/>
              </a:rPr>
              <a:t>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8019" y="9050579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5000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7101" y="831758"/>
            <a:ext cx="3409315" cy="8202295"/>
            <a:chOff x="3207101" y="831758"/>
            <a:chExt cx="3409315" cy="8202295"/>
          </a:xfrm>
        </p:grpSpPr>
        <p:sp>
          <p:nvSpPr>
            <p:cNvPr id="5" name="object 5"/>
            <p:cNvSpPr/>
            <p:nvPr/>
          </p:nvSpPr>
          <p:spPr>
            <a:xfrm>
              <a:off x="3207093" y="831760"/>
              <a:ext cx="3409315" cy="2091689"/>
            </a:xfrm>
            <a:custGeom>
              <a:avLst/>
              <a:gdLst/>
              <a:ahLst/>
              <a:cxnLst/>
              <a:rect l="l" t="t" r="r" b="b"/>
              <a:pathLst>
                <a:path w="3409315" h="2091689">
                  <a:moveTo>
                    <a:pt x="306984" y="954747"/>
                  </a:moveTo>
                  <a:lnTo>
                    <a:pt x="292303" y="940066"/>
                  </a:lnTo>
                  <a:lnTo>
                    <a:pt x="0" y="940066"/>
                  </a:lnTo>
                  <a:lnTo>
                    <a:pt x="0" y="1151585"/>
                  </a:lnTo>
                  <a:lnTo>
                    <a:pt x="292303" y="1151585"/>
                  </a:lnTo>
                  <a:lnTo>
                    <a:pt x="306984" y="1136904"/>
                  </a:lnTo>
                  <a:lnTo>
                    <a:pt x="306984" y="954747"/>
                  </a:lnTo>
                  <a:close/>
                </a:path>
                <a:path w="3409315" h="2091689">
                  <a:moveTo>
                    <a:pt x="395668" y="1189761"/>
                  </a:moveTo>
                  <a:lnTo>
                    <a:pt x="380987" y="1175080"/>
                  </a:lnTo>
                  <a:lnTo>
                    <a:pt x="0" y="1175080"/>
                  </a:lnTo>
                  <a:lnTo>
                    <a:pt x="0" y="1386598"/>
                  </a:lnTo>
                  <a:lnTo>
                    <a:pt x="380987" y="1386598"/>
                  </a:lnTo>
                  <a:lnTo>
                    <a:pt x="395668" y="1371917"/>
                  </a:lnTo>
                  <a:lnTo>
                    <a:pt x="395668" y="1189761"/>
                  </a:lnTo>
                  <a:close/>
                </a:path>
                <a:path w="3409315" h="2091689">
                  <a:moveTo>
                    <a:pt x="409308" y="14681"/>
                  </a:moveTo>
                  <a:lnTo>
                    <a:pt x="394627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394627" y="211518"/>
                  </a:lnTo>
                  <a:lnTo>
                    <a:pt x="409308" y="196837"/>
                  </a:lnTo>
                  <a:lnTo>
                    <a:pt x="409308" y="14681"/>
                  </a:lnTo>
                  <a:close/>
                </a:path>
                <a:path w="3409315" h="2091689">
                  <a:moveTo>
                    <a:pt x="443420" y="1894801"/>
                  </a:moveTo>
                  <a:lnTo>
                    <a:pt x="428739" y="1880133"/>
                  </a:lnTo>
                  <a:lnTo>
                    <a:pt x="0" y="1880133"/>
                  </a:lnTo>
                  <a:lnTo>
                    <a:pt x="0" y="2091639"/>
                  </a:lnTo>
                  <a:lnTo>
                    <a:pt x="428739" y="2091639"/>
                  </a:lnTo>
                  <a:lnTo>
                    <a:pt x="443420" y="2076970"/>
                  </a:lnTo>
                  <a:lnTo>
                    <a:pt x="443420" y="1894801"/>
                  </a:lnTo>
                  <a:close/>
                </a:path>
                <a:path w="3409315" h="2091689">
                  <a:moveTo>
                    <a:pt x="511632" y="1659788"/>
                  </a:moveTo>
                  <a:lnTo>
                    <a:pt x="496951" y="1645107"/>
                  </a:lnTo>
                  <a:lnTo>
                    <a:pt x="0" y="1645107"/>
                  </a:lnTo>
                  <a:lnTo>
                    <a:pt x="0" y="1856625"/>
                  </a:lnTo>
                  <a:lnTo>
                    <a:pt x="496951" y="1856625"/>
                  </a:lnTo>
                  <a:lnTo>
                    <a:pt x="511632" y="1841944"/>
                  </a:lnTo>
                  <a:lnTo>
                    <a:pt x="511632" y="1659788"/>
                  </a:lnTo>
                  <a:close/>
                </a:path>
                <a:path w="3409315" h="2091689">
                  <a:moveTo>
                    <a:pt x="511632" y="719721"/>
                  </a:moveTo>
                  <a:lnTo>
                    <a:pt x="496951" y="705053"/>
                  </a:lnTo>
                  <a:lnTo>
                    <a:pt x="0" y="705053"/>
                  </a:lnTo>
                  <a:lnTo>
                    <a:pt x="0" y="916559"/>
                  </a:lnTo>
                  <a:lnTo>
                    <a:pt x="496951" y="916559"/>
                  </a:lnTo>
                  <a:lnTo>
                    <a:pt x="511632" y="901890"/>
                  </a:lnTo>
                  <a:lnTo>
                    <a:pt x="511632" y="719721"/>
                  </a:lnTo>
                  <a:close/>
                </a:path>
                <a:path w="3409315" h="2091689">
                  <a:moveTo>
                    <a:pt x="641248" y="249694"/>
                  </a:moveTo>
                  <a:lnTo>
                    <a:pt x="626567" y="235013"/>
                  </a:lnTo>
                  <a:lnTo>
                    <a:pt x="0" y="235013"/>
                  </a:lnTo>
                  <a:lnTo>
                    <a:pt x="0" y="446532"/>
                  </a:lnTo>
                  <a:lnTo>
                    <a:pt x="626567" y="446532"/>
                  </a:lnTo>
                  <a:lnTo>
                    <a:pt x="641248" y="431850"/>
                  </a:lnTo>
                  <a:lnTo>
                    <a:pt x="641248" y="249694"/>
                  </a:lnTo>
                  <a:close/>
                </a:path>
                <a:path w="3409315" h="2091689">
                  <a:moveTo>
                    <a:pt x="3408769" y="1410093"/>
                  </a:moveTo>
                  <a:lnTo>
                    <a:pt x="0" y="1410093"/>
                  </a:lnTo>
                  <a:lnTo>
                    <a:pt x="0" y="1621612"/>
                  </a:lnTo>
                  <a:lnTo>
                    <a:pt x="3408769" y="1621612"/>
                  </a:lnTo>
                  <a:lnTo>
                    <a:pt x="3408769" y="1410093"/>
                  </a:lnTo>
                  <a:close/>
                </a:path>
                <a:path w="3409315" h="2091689">
                  <a:moveTo>
                    <a:pt x="3408769" y="470039"/>
                  </a:moveTo>
                  <a:lnTo>
                    <a:pt x="0" y="470039"/>
                  </a:lnTo>
                  <a:lnTo>
                    <a:pt x="0" y="681545"/>
                  </a:lnTo>
                  <a:lnTo>
                    <a:pt x="3408769" y="681545"/>
                  </a:lnTo>
                  <a:lnTo>
                    <a:pt x="3408769" y="470039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7101" y="2946898"/>
              <a:ext cx="136435" cy="2115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07093" y="3181920"/>
              <a:ext cx="546100" cy="447040"/>
            </a:xfrm>
            <a:custGeom>
              <a:avLst/>
              <a:gdLst/>
              <a:ahLst/>
              <a:cxnLst/>
              <a:rect l="l" t="t" r="r" b="b"/>
              <a:pathLst>
                <a:path w="546100" h="447039">
                  <a:moveTo>
                    <a:pt x="286512" y="249694"/>
                  </a:moveTo>
                  <a:lnTo>
                    <a:pt x="271843" y="235013"/>
                  </a:lnTo>
                  <a:lnTo>
                    <a:pt x="0" y="235013"/>
                  </a:lnTo>
                  <a:lnTo>
                    <a:pt x="0" y="446532"/>
                  </a:lnTo>
                  <a:lnTo>
                    <a:pt x="271843" y="446532"/>
                  </a:lnTo>
                  <a:lnTo>
                    <a:pt x="286512" y="431850"/>
                  </a:lnTo>
                  <a:lnTo>
                    <a:pt x="286512" y="249694"/>
                  </a:lnTo>
                  <a:close/>
                </a:path>
                <a:path w="546100" h="447039">
                  <a:moveTo>
                    <a:pt x="545744" y="14681"/>
                  </a:moveTo>
                  <a:lnTo>
                    <a:pt x="531063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531063" y="211518"/>
                  </a:lnTo>
                  <a:lnTo>
                    <a:pt x="545744" y="196837"/>
                  </a:lnTo>
                  <a:lnTo>
                    <a:pt x="545744" y="14681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7101" y="3651945"/>
              <a:ext cx="150078" cy="21151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07101" y="3886961"/>
              <a:ext cx="2456180" cy="212090"/>
            </a:xfrm>
            <a:custGeom>
              <a:avLst/>
              <a:gdLst/>
              <a:ahLst/>
              <a:cxnLst/>
              <a:rect l="l" t="t" r="r" b="b"/>
              <a:pathLst>
                <a:path w="2456179" h="212089">
                  <a:moveTo>
                    <a:pt x="2441153" y="211513"/>
                  </a:moveTo>
                  <a:lnTo>
                    <a:pt x="0" y="211513"/>
                  </a:lnTo>
                  <a:lnTo>
                    <a:pt x="0" y="0"/>
                  </a:lnTo>
                  <a:lnTo>
                    <a:pt x="2441153" y="0"/>
                  </a:lnTo>
                  <a:lnTo>
                    <a:pt x="2443311" y="428"/>
                  </a:lnTo>
                  <a:lnTo>
                    <a:pt x="2455830" y="14676"/>
                  </a:lnTo>
                  <a:lnTo>
                    <a:pt x="2455830" y="196836"/>
                  </a:lnTo>
                  <a:lnTo>
                    <a:pt x="2441153" y="211513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7101" y="4121977"/>
              <a:ext cx="68217" cy="2115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7101" y="4356992"/>
              <a:ext cx="238761" cy="2115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07093" y="4592014"/>
              <a:ext cx="3409315" cy="3032125"/>
            </a:xfrm>
            <a:custGeom>
              <a:avLst/>
              <a:gdLst/>
              <a:ahLst/>
              <a:cxnLst/>
              <a:rect l="l" t="t" r="r" b="b"/>
              <a:pathLst>
                <a:path w="3409315" h="3032125">
                  <a:moveTo>
                    <a:pt x="54571" y="249694"/>
                  </a:moveTo>
                  <a:lnTo>
                    <a:pt x="39903" y="235013"/>
                  </a:lnTo>
                  <a:lnTo>
                    <a:pt x="0" y="235013"/>
                  </a:lnTo>
                  <a:lnTo>
                    <a:pt x="0" y="446532"/>
                  </a:lnTo>
                  <a:lnTo>
                    <a:pt x="39903" y="446532"/>
                  </a:lnTo>
                  <a:lnTo>
                    <a:pt x="54571" y="431850"/>
                  </a:lnTo>
                  <a:lnTo>
                    <a:pt x="54571" y="249694"/>
                  </a:lnTo>
                  <a:close/>
                </a:path>
                <a:path w="3409315" h="3032125">
                  <a:moveTo>
                    <a:pt x="375196" y="2599842"/>
                  </a:moveTo>
                  <a:lnTo>
                    <a:pt x="360527" y="2585174"/>
                  </a:lnTo>
                  <a:lnTo>
                    <a:pt x="0" y="2585174"/>
                  </a:lnTo>
                  <a:lnTo>
                    <a:pt x="0" y="2796679"/>
                  </a:lnTo>
                  <a:lnTo>
                    <a:pt x="360527" y="2796679"/>
                  </a:lnTo>
                  <a:lnTo>
                    <a:pt x="375196" y="2782011"/>
                  </a:lnTo>
                  <a:lnTo>
                    <a:pt x="375196" y="2599842"/>
                  </a:lnTo>
                  <a:close/>
                </a:path>
                <a:path w="3409315" h="3032125">
                  <a:moveTo>
                    <a:pt x="477520" y="2364829"/>
                  </a:moveTo>
                  <a:lnTo>
                    <a:pt x="462851" y="2350160"/>
                  </a:lnTo>
                  <a:lnTo>
                    <a:pt x="0" y="2350160"/>
                  </a:lnTo>
                  <a:lnTo>
                    <a:pt x="0" y="2561666"/>
                  </a:lnTo>
                  <a:lnTo>
                    <a:pt x="462851" y="2561666"/>
                  </a:lnTo>
                  <a:lnTo>
                    <a:pt x="477520" y="2546997"/>
                  </a:lnTo>
                  <a:lnTo>
                    <a:pt x="477520" y="2364829"/>
                  </a:lnTo>
                  <a:close/>
                </a:path>
                <a:path w="3409315" h="3032125">
                  <a:moveTo>
                    <a:pt x="491172" y="14681"/>
                  </a:moveTo>
                  <a:lnTo>
                    <a:pt x="476491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476491" y="211518"/>
                  </a:lnTo>
                  <a:lnTo>
                    <a:pt x="491172" y="196837"/>
                  </a:lnTo>
                  <a:lnTo>
                    <a:pt x="491172" y="14681"/>
                  </a:lnTo>
                  <a:close/>
                </a:path>
                <a:path w="3409315" h="3032125">
                  <a:moveTo>
                    <a:pt x="545744" y="1659788"/>
                  </a:moveTo>
                  <a:lnTo>
                    <a:pt x="531063" y="1645107"/>
                  </a:lnTo>
                  <a:lnTo>
                    <a:pt x="0" y="1645107"/>
                  </a:lnTo>
                  <a:lnTo>
                    <a:pt x="0" y="1856625"/>
                  </a:lnTo>
                  <a:lnTo>
                    <a:pt x="531063" y="1856625"/>
                  </a:lnTo>
                  <a:lnTo>
                    <a:pt x="545744" y="1841944"/>
                  </a:lnTo>
                  <a:lnTo>
                    <a:pt x="545744" y="1659788"/>
                  </a:lnTo>
                  <a:close/>
                </a:path>
                <a:path w="3409315" h="3032125">
                  <a:moveTo>
                    <a:pt x="648068" y="954735"/>
                  </a:moveTo>
                  <a:lnTo>
                    <a:pt x="633387" y="940066"/>
                  </a:lnTo>
                  <a:lnTo>
                    <a:pt x="0" y="940066"/>
                  </a:lnTo>
                  <a:lnTo>
                    <a:pt x="0" y="1151572"/>
                  </a:lnTo>
                  <a:lnTo>
                    <a:pt x="633387" y="1151572"/>
                  </a:lnTo>
                  <a:lnTo>
                    <a:pt x="648068" y="1136904"/>
                  </a:lnTo>
                  <a:lnTo>
                    <a:pt x="648068" y="954735"/>
                  </a:lnTo>
                  <a:close/>
                </a:path>
                <a:path w="3409315" h="3032125">
                  <a:moveTo>
                    <a:pt x="682180" y="1424774"/>
                  </a:moveTo>
                  <a:lnTo>
                    <a:pt x="667499" y="1410093"/>
                  </a:lnTo>
                  <a:lnTo>
                    <a:pt x="0" y="1410093"/>
                  </a:lnTo>
                  <a:lnTo>
                    <a:pt x="0" y="1621612"/>
                  </a:lnTo>
                  <a:lnTo>
                    <a:pt x="667499" y="1621612"/>
                  </a:lnTo>
                  <a:lnTo>
                    <a:pt x="682180" y="1606931"/>
                  </a:lnTo>
                  <a:lnTo>
                    <a:pt x="682180" y="1424774"/>
                  </a:lnTo>
                  <a:close/>
                </a:path>
                <a:path w="3409315" h="3032125">
                  <a:moveTo>
                    <a:pt x="886828" y="719721"/>
                  </a:moveTo>
                  <a:lnTo>
                    <a:pt x="872147" y="705040"/>
                  </a:lnTo>
                  <a:lnTo>
                    <a:pt x="0" y="705040"/>
                  </a:lnTo>
                  <a:lnTo>
                    <a:pt x="0" y="916559"/>
                  </a:lnTo>
                  <a:lnTo>
                    <a:pt x="872147" y="916559"/>
                  </a:lnTo>
                  <a:lnTo>
                    <a:pt x="886828" y="901877"/>
                  </a:lnTo>
                  <a:lnTo>
                    <a:pt x="886828" y="719721"/>
                  </a:lnTo>
                  <a:close/>
                </a:path>
                <a:path w="3409315" h="3032125">
                  <a:moveTo>
                    <a:pt x="955052" y="1189748"/>
                  </a:moveTo>
                  <a:lnTo>
                    <a:pt x="940371" y="1175080"/>
                  </a:lnTo>
                  <a:lnTo>
                    <a:pt x="0" y="1175080"/>
                  </a:lnTo>
                  <a:lnTo>
                    <a:pt x="0" y="1386586"/>
                  </a:lnTo>
                  <a:lnTo>
                    <a:pt x="940371" y="1386586"/>
                  </a:lnTo>
                  <a:lnTo>
                    <a:pt x="955052" y="1371917"/>
                  </a:lnTo>
                  <a:lnTo>
                    <a:pt x="955052" y="1189748"/>
                  </a:lnTo>
                  <a:close/>
                </a:path>
                <a:path w="3409315" h="3032125">
                  <a:moveTo>
                    <a:pt x="1227912" y="2834868"/>
                  </a:moveTo>
                  <a:lnTo>
                    <a:pt x="1213243" y="2820187"/>
                  </a:lnTo>
                  <a:lnTo>
                    <a:pt x="0" y="2820187"/>
                  </a:lnTo>
                  <a:lnTo>
                    <a:pt x="0" y="3031706"/>
                  </a:lnTo>
                  <a:lnTo>
                    <a:pt x="1213243" y="3031706"/>
                  </a:lnTo>
                  <a:lnTo>
                    <a:pt x="1227912" y="3017024"/>
                  </a:lnTo>
                  <a:lnTo>
                    <a:pt x="1227912" y="2834868"/>
                  </a:lnTo>
                  <a:close/>
                </a:path>
                <a:path w="3409315" h="3032125">
                  <a:moveTo>
                    <a:pt x="1432572" y="1894801"/>
                  </a:moveTo>
                  <a:lnTo>
                    <a:pt x="1417891" y="1880120"/>
                  </a:lnTo>
                  <a:lnTo>
                    <a:pt x="0" y="1880120"/>
                  </a:lnTo>
                  <a:lnTo>
                    <a:pt x="0" y="2091639"/>
                  </a:lnTo>
                  <a:lnTo>
                    <a:pt x="1417891" y="2091639"/>
                  </a:lnTo>
                  <a:lnTo>
                    <a:pt x="1432572" y="2076958"/>
                  </a:lnTo>
                  <a:lnTo>
                    <a:pt x="1432572" y="1894801"/>
                  </a:lnTo>
                  <a:close/>
                </a:path>
                <a:path w="3409315" h="3032125">
                  <a:moveTo>
                    <a:pt x="2796921" y="2129815"/>
                  </a:moveTo>
                  <a:lnTo>
                    <a:pt x="2782239" y="2115134"/>
                  </a:lnTo>
                  <a:lnTo>
                    <a:pt x="0" y="2115134"/>
                  </a:lnTo>
                  <a:lnTo>
                    <a:pt x="0" y="2326652"/>
                  </a:lnTo>
                  <a:lnTo>
                    <a:pt x="2782239" y="2326652"/>
                  </a:lnTo>
                  <a:lnTo>
                    <a:pt x="2796921" y="2311971"/>
                  </a:lnTo>
                  <a:lnTo>
                    <a:pt x="2796921" y="2129815"/>
                  </a:lnTo>
                  <a:close/>
                </a:path>
                <a:path w="3409315" h="3032125">
                  <a:moveTo>
                    <a:pt x="3408769" y="470027"/>
                  </a:moveTo>
                  <a:lnTo>
                    <a:pt x="0" y="470027"/>
                  </a:lnTo>
                  <a:lnTo>
                    <a:pt x="0" y="681545"/>
                  </a:lnTo>
                  <a:lnTo>
                    <a:pt x="3408769" y="681545"/>
                  </a:lnTo>
                  <a:lnTo>
                    <a:pt x="3408769" y="470027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101" y="7647211"/>
              <a:ext cx="170543" cy="2115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7101" y="7882227"/>
              <a:ext cx="187598" cy="21151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07101" y="8117242"/>
              <a:ext cx="409575" cy="212090"/>
            </a:xfrm>
            <a:custGeom>
              <a:avLst/>
              <a:gdLst/>
              <a:ahLst/>
              <a:cxnLst/>
              <a:rect l="l" t="t" r="r" b="b"/>
              <a:pathLst>
                <a:path w="409574" h="212090">
                  <a:moveTo>
                    <a:pt x="394627" y="211514"/>
                  </a:moveTo>
                  <a:lnTo>
                    <a:pt x="0" y="211514"/>
                  </a:lnTo>
                  <a:lnTo>
                    <a:pt x="0" y="0"/>
                  </a:lnTo>
                  <a:lnTo>
                    <a:pt x="394627" y="0"/>
                  </a:lnTo>
                  <a:lnTo>
                    <a:pt x="396786" y="429"/>
                  </a:lnTo>
                  <a:lnTo>
                    <a:pt x="409304" y="14676"/>
                  </a:lnTo>
                  <a:lnTo>
                    <a:pt x="409304" y="196837"/>
                  </a:lnTo>
                  <a:lnTo>
                    <a:pt x="394627" y="211514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7101" y="8352258"/>
              <a:ext cx="238761" cy="2115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207093" y="8587282"/>
              <a:ext cx="1705610" cy="447040"/>
            </a:xfrm>
            <a:custGeom>
              <a:avLst/>
              <a:gdLst/>
              <a:ahLst/>
              <a:cxnLst/>
              <a:rect l="l" t="t" r="r" b="b"/>
              <a:pathLst>
                <a:path w="1705610" h="447040">
                  <a:moveTo>
                    <a:pt x="306984" y="14668"/>
                  </a:moveTo>
                  <a:lnTo>
                    <a:pt x="292303" y="0"/>
                  </a:lnTo>
                  <a:lnTo>
                    <a:pt x="0" y="0"/>
                  </a:lnTo>
                  <a:lnTo>
                    <a:pt x="0" y="211505"/>
                  </a:lnTo>
                  <a:lnTo>
                    <a:pt x="292303" y="211505"/>
                  </a:lnTo>
                  <a:lnTo>
                    <a:pt x="306984" y="196837"/>
                  </a:lnTo>
                  <a:lnTo>
                    <a:pt x="306984" y="14668"/>
                  </a:lnTo>
                  <a:close/>
                </a:path>
                <a:path w="1705610" h="447040">
                  <a:moveTo>
                    <a:pt x="1705444" y="249694"/>
                  </a:moveTo>
                  <a:lnTo>
                    <a:pt x="1690763" y="235013"/>
                  </a:lnTo>
                  <a:lnTo>
                    <a:pt x="0" y="235013"/>
                  </a:lnTo>
                  <a:lnTo>
                    <a:pt x="0" y="446532"/>
                  </a:lnTo>
                  <a:lnTo>
                    <a:pt x="1690763" y="446532"/>
                  </a:lnTo>
                  <a:lnTo>
                    <a:pt x="1705444" y="431850"/>
                  </a:lnTo>
                  <a:lnTo>
                    <a:pt x="1705444" y="249694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38196" y="765145"/>
            <a:ext cx="492125" cy="49593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600</a:t>
            </a:r>
            <a:endParaRPr sz="1050">
              <a:latin typeface="Tahoma"/>
              <a:cs typeface="Tahoma"/>
            </a:endParaRPr>
          </a:p>
          <a:p>
            <a:pPr marL="244475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940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9754" y="1308516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8500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35883" y="1470150"/>
            <a:ext cx="464820" cy="73088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750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450</a:t>
            </a:r>
            <a:endParaRPr sz="1050">
              <a:latin typeface="Tahoma"/>
              <a:cs typeface="Tahoma"/>
            </a:endParaRPr>
          </a:p>
          <a:p>
            <a:pPr marL="100965">
              <a:lnSpc>
                <a:spcPct val="100000"/>
              </a:lnSpc>
              <a:spcBef>
                <a:spcPts val="595"/>
              </a:spcBef>
            </a:pPr>
            <a:r>
              <a:rPr sz="1050" spc="-25" dirty="0">
                <a:latin typeface="Tahoma"/>
                <a:cs typeface="Tahoma"/>
              </a:rPr>
              <a:t>580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39754" y="2248546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7000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72279" y="2410248"/>
            <a:ext cx="328295" cy="49593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750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650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65340" y="2953618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200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74592" y="3188642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84722" y="3893649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3600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71117" y="756754"/>
            <a:ext cx="2304415" cy="8251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9955" marR="652145" indent="-268605" algn="r">
              <a:lnSpc>
                <a:spcPct val="146900"/>
              </a:lnSpc>
              <a:spcBef>
                <a:spcPts val="95"/>
              </a:spcBef>
            </a:pPr>
            <a:r>
              <a:rPr sz="1050" spc="-10" dirty="0">
                <a:latin typeface="Tahoma"/>
                <a:cs typeface="Tahoma"/>
              </a:rPr>
              <a:t>Anesthesiologist Cardiologist</a:t>
            </a:r>
            <a:endParaRPr sz="1050">
              <a:latin typeface="Tahoma"/>
              <a:cs typeface="Tahoma"/>
            </a:endParaRPr>
          </a:p>
          <a:p>
            <a:pPr marL="213995" marR="652145" indent="938530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Dentists Dermatology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spc="10" dirty="0">
                <a:latin typeface="Tahoma"/>
                <a:cs typeface="Tahoma"/>
              </a:rPr>
              <a:t>Emergency</a:t>
            </a:r>
            <a:r>
              <a:rPr sz="1050" spc="8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Endocrinology </a:t>
            </a:r>
            <a:r>
              <a:rPr sz="1050" dirty="0">
                <a:latin typeface="Tahoma"/>
                <a:cs typeface="Tahoma"/>
              </a:rPr>
              <a:t>Family/General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Practice Gastroenterologist </a:t>
            </a:r>
            <a:r>
              <a:rPr sz="1050" dirty="0">
                <a:latin typeface="Tahoma"/>
                <a:cs typeface="Tahoma"/>
              </a:rPr>
              <a:t>General</a:t>
            </a:r>
            <a:r>
              <a:rPr sz="1050" spc="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 </a:t>
            </a:r>
            <a:r>
              <a:rPr sz="1050" dirty="0">
                <a:latin typeface="Tahoma"/>
                <a:cs typeface="Tahoma"/>
              </a:rPr>
              <a:t>Geriatric</a:t>
            </a:r>
            <a:r>
              <a:rPr sz="1050" spc="15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Hematologist</a:t>
            </a:r>
            <a:endParaRPr sz="1050">
              <a:latin typeface="Tahoma"/>
              <a:cs typeface="Tahoma"/>
            </a:endParaRPr>
          </a:p>
          <a:p>
            <a:pPr marL="807720">
              <a:lnSpc>
                <a:spcPct val="100000"/>
              </a:lnSpc>
              <a:spcBef>
                <a:spcPts val="655"/>
              </a:spcBef>
              <a:tabLst>
                <a:tab pos="2056764" algn="l"/>
              </a:tabLst>
            </a:pPr>
            <a:r>
              <a:rPr sz="1575" spc="-15" baseline="2645" dirty="0">
                <a:latin typeface="Tahoma"/>
                <a:cs typeface="Tahoma"/>
              </a:rPr>
              <a:t>Immunologist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420</a:t>
            </a:r>
            <a:endParaRPr sz="1050">
              <a:latin typeface="Tahoma"/>
              <a:cs typeface="Tahoma"/>
            </a:endParaRPr>
          </a:p>
          <a:p>
            <a:pPr marL="590550" marR="140970" indent="-105410">
              <a:lnSpc>
                <a:spcPct val="141600"/>
              </a:lnSpc>
              <a:spcBef>
                <a:spcPts val="70"/>
              </a:spcBef>
              <a:tabLst>
                <a:tab pos="1920239" algn="l"/>
              </a:tabLst>
            </a:pPr>
            <a:r>
              <a:rPr sz="1575" baseline="2645" dirty="0">
                <a:latin typeface="Tahoma"/>
                <a:cs typeface="Tahoma"/>
              </a:rPr>
              <a:t>Infectious </a:t>
            </a:r>
            <a:r>
              <a:rPr sz="1575" spc="-15" baseline="2645" dirty="0">
                <a:latin typeface="Tahoma"/>
                <a:cs typeface="Tahoma"/>
              </a:rPr>
              <a:t>Diseases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220 </a:t>
            </a:r>
            <a:r>
              <a:rPr sz="1050" spc="-10" dirty="0">
                <a:latin typeface="Tahoma"/>
                <a:cs typeface="Tahoma"/>
              </a:rPr>
              <a:t>Internal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</a:t>
            </a:r>
            <a:endParaRPr sz="1050">
              <a:latin typeface="Tahoma"/>
              <a:cs typeface="Tahoma"/>
            </a:endParaRPr>
          </a:p>
          <a:p>
            <a:pPr marL="791845">
              <a:lnSpc>
                <a:spcPct val="100000"/>
              </a:lnSpc>
              <a:spcBef>
                <a:spcPts val="655"/>
              </a:spcBef>
              <a:tabLst>
                <a:tab pos="1825625" algn="l"/>
              </a:tabLst>
            </a:pPr>
            <a:r>
              <a:rPr sz="1575" spc="-15" baseline="2645" dirty="0">
                <a:latin typeface="Tahoma"/>
                <a:cs typeface="Tahoma"/>
              </a:rPr>
              <a:t>Neonatologist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100</a:t>
            </a:r>
            <a:endParaRPr sz="1050">
              <a:latin typeface="Tahoma"/>
              <a:cs typeface="Tahoma"/>
            </a:endParaRPr>
          </a:p>
          <a:p>
            <a:pPr marL="939800" marR="52705" indent="-82550">
              <a:lnSpc>
                <a:spcPct val="141600"/>
              </a:lnSpc>
              <a:spcBef>
                <a:spcPts val="65"/>
              </a:spcBef>
              <a:tabLst>
                <a:tab pos="2009139" algn="l"/>
              </a:tabLst>
            </a:pPr>
            <a:r>
              <a:rPr sz="1575" spc="-15" baseline="2645" dirty="0">
                <a:latin typeface="Tahoma"/>
                <a:cs typeface="Tahoma"/>
              </a:rPr>
              <a:t>Nephrologist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350 </a:t>
            </a:r>
            <a:r>
              <a:rPr sz="1050" spc="-10" dirty="0">
                <a:latin typeface="Tahoma"/>
                <a:cs typeface="Tahoma"/>
              </a:rPr>
              <a:t>Neurologist</a:t>
            </a:r>
            <a:endParaRPr sz="1050">
              <a:latin typeface="Tahoma"/>
              <a:cs typeface="Tahoma"/>
            </a:endParaRPr>
          </a:p>
          <a:p>
            <a:pPr marR="654050" algn="r">
              <a:lnSpc>
                <a:spcPct val="100000"/>
              </a:lnSpc>
              <a:spcBef>
                <a:spcPts val="590"/>
              </a:spcBef>
            </a:pPr>
            <a:r>
              <a:rPr sz="1050" dirty="0">
                <a:latin typeface="Tahoma"/>
                <a:cs typeface="Tahoma"/>
              </a:rPr>
              <a:t>Nuclear</a:t>
            </a:r>
            <a:r>
              <a:rPr sz="1050" spc="10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</a:t>
            </a:r>
            <a:endParaRPr sz="1050">
              <a:latin typeface="Tahoma"/>
              <a:cs typeface="Tahoma"/>
            </a:endParaRPr>
          </a:p>
          <a:p>
            <a:pPr marL="86995" marR="652145" indent="1136015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Nurses </a:t>
            </a:r>
            <a:r>
              <a:rPr sz="1050" dirty="0">
                <a:latin typeface="Tahoma"/>
                <a:cs typeface="Tahoma"/>
              </a:rPr>
              <a:t>Obstetrics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&amp;</a:t>
            </a:r>
            <a:r>
              <a:rPr sz="10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Gynecologist</a:t>
            </a:r>
            <a:endParaRPr sz="1050">
              <a:latin typeface="Tahoma"/>
              <a:cs typeface="Tahoma"/>
            </a:endParaRPr>
          </a:p>
          <a:p>
            <a:pPr marL="448309" marR="652145" indent="534035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Oncologist Ophthalmologist </a:t>
            </a:r>
            <a:r>
              <a:rPr sz="1050" spc="20" dirty="0">
                <a:latin typeface="Tahoma"/>
                <a:cs typeface="Tahoma"/>
              </a:rPr>
              <a:t>Orthopedic</a:t>
            </a:r>
            <a:r>
              <a:rPr sz="1050" spc="4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 Otolaryngologist</a:t>
            </a:r>
            <a:endParaRPr sz="1050">
              <a:latin typeface="Tahoma"/>
              <a:cs typeface="Tahoma"/>
            </a:endParaRPr>
          </a:p>
          <a:p>
            <a:pPr marL="909319" marR="654050" indent="139065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Pediatrics Pharmacists</a:t>
            </a:r>
            <a:endParaRPr sz="1050">
              <a:latin typeface="Tahoma"/>
              <a:cs typeface="Tahoma"/>
            </a:endParaRPr>
          </a:p>
          <a:p>
            <a:pPr marR="654685" algn="r">
              <a:lnSpc>
                <a:spcPct val="100000"/>
              </a:lnSpc>
              <a:spcBef>
                <a:spcPts val="590"/>
              </a:spcBef>
            </a:pPr>
            <a:r>
              <a:rPr sz="1050" dirty="0">
                <a:latin typeface="Tahoma"/>
                <a:cs typeface="Tahoma"/>
              </a:rPr>
              <a:t>Physical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45" dirty="0">
                <a:latin typeface="Tahoma"/>
                <a:cs typeface="Tahoma"/>
              </a:rPr>
              <a:t>Medicine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&amp;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20" dirty="0">
                <a:latin typeface="Tahoma"/>
                <a:cs typeface="Tahoma"/>
              </a:rPr>
              <a:t>Rehab</a:t>
            </a:r>
            <a:endParaRPr sz="1050">
              <a:latin typeface="Tahoma"/>
              <a:cs typeface="Tahoma"/>
            </a:endParaRPr>
          </a:p>
          <a:p>
            <a:pPr marR="659130" algn="r">
              <a:lnSpc>
                <a:spcPct val="100000"/>
              </a:lnSpc>
              <a:spcBef>
                <a:spcPts val="590"/>
              </a:spcBef>
            </a:pPr>
            <a:r>
              <a:rPr sz="1050" dirty="0">
                <a:latin typeface="Tahoma"/>
                <a:cs typeface="Tahoma"/>
              </a:rPr>
              <a:t>Plastic</a:t>
            </a:r>
            <a:r>
              <a:rPr sz="1050" spc="9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</a:t>
            </a:r>
            <a:endParaRPr sz="1050">
              <a:latin typeface="Tahoma"/>
              <a:cs typeface="Tahoma"/>
            </a:endParaRPr>
          </a:p>
          <a:p>
            <a:pPr marL="439420" marR="659130" indent="575945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Psychiatry </a:t>
            </a:r>
            <a:r>
              <a:rPr sz="1050" dirty="0">
                <a:latin typeface="Tahoma"/>
                <a:cs typeface="Tahoma"/>
              </a:rPr>
              <a:t>Radiation</a:t>
            </a:r>
            <a:r>
              <a:rPr sz="1050" spc="95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Oncology</a:t>
            </a:r>
            <a:endParaRPr sz="1050">
              <a:latin typeface="Tahoma"/>
              <a:cs typeface="Tahoma"/>
            </a:endParaRPr>
          </a:p>
          <a:p>
            <a:pPr marL="688975" marR="652145" indent="334010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Radiology Respirology Rheumatologist</a:t>
            </a:r>
            <a:endParaRPr sz="1050">
              <a:latin typeface="Tahoma"/>
              <a:cs typeface="Tahoma"/>
            </a:endParaRPr>
          </a:p>
          <a:p>
            <a:pPr marL="855344" marR="652145" indent="243204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Urologist Veterinarians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20047" y="4598721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720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83489" y="4833745"/>
            <a:ext cx="1822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80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39754" y="5068769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6173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74592" y="5230404"/>
            <a:ext cx="735330" cy="120078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685"/>
              </a:spcBef>
            </a:pPr>
            <a:r>
              <a:rPr sz="1050" spc="-20" dirty="0">
                <a:latin typeface="Tahoma"/>
                <a:cs typeface="Tahoma"/>
              </a:rPr>
              <a:t>1300</a:t>
            </a:r>
            <a:endParaRPr sz="1050">
              <a:latin typeface="Tahoma"/>
              <a:cs typeface="Tahoma"/>
            </a:endParaRPr>
          </a:p>
          <a:p>
            <a:pPr marL="114935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950</a:t>
            </a:r>
            <a:endParaRPr sz="1050">
              <a:latin typeface="Tahoma"/>
              <a:cs typeface="Tahoma"/>
            </a:endParaRPr>
          </a:p>
          <a:p>
            <a:pPr marL="408940">
              <a:lnSpc>
                <a:spcPct val="100000"/>
              </a:lnSpc>
              <a:spcBef>
                <a:spcPts val="595"/>
              </a:spcBef>
            </a:pPr>
            <a:r>
              <a:rPr sz="1050" spc="-20" dirty="0">
                <a:latin typeface="Tahoma"/>
                <a:cs typeface="Tahoma"/>
              </a:rPr>
              <a:t>1400</a:t>
            </a:r>
            <a:endParaRPr sz="1050">
              <a:latin typeface="Tahoma"/>
              <a:cs typeface="Tahoma"/>
            </a:endParaRPr>
          </a:p>
          <a:p>
            <a:pPr marL="136525">
              <a:lnSpc>
                <a:spcPct val="100000"/>
              </a:lnSpc>
              <a:spcBef>
                <a:spcPts val="590"/>
              </a:spcBef>
            </a:pPr>
            <a:r>
              <a:rPr sz="1050" spc="-20" dirty="0">
                <a:latin typeface="Tahoma"/>
                <a:cs typeface="Tahoma"/>
              </a:rPr>
              <a:t>1000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61459" y="6478848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2100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25810" y="6713872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4100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04048" y="6875639"/>
            <a:ext cx="362585" cy="49593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700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550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44134" y="7418878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422" y="7580579"/>
            <a:ext cx="499109" cy="120078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250</a:t>
            </a:r>
            <a:endParaRPr sz="1050">
              <a:latin typeface="Tahoma"/>
              <a:cs typeface="Tahoma"/>
            </a:endParaRPr>
          </a:p>
          <a:p>
            <a:pPr marL="29209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275</a:t>
            </a:r>
            <a:endParaRPr sz="1050">
              <a:latin typeface="Tahoma"/>
              <a:cs typeface="Tahoma"/>
            </a:endParaRPr>
          </a:p>
          <a:p>
            <a:pPr marL="251460">
              <a:lnSpc>
                <a:spcPct val="100000"/>
              </a:lnSpc>
              <a:spcBef>
                <a:spcPts val="595"/>
              </a:spcBef>
            </a:pPr>
            <a:r>
              <a:rPr sz="1050" spc="-25" dirty="0">
                <a:latin typeface="Tahoma"/>
                <a:cs typeface="Tahoma"/>
              </a:rPr>
              <a:t>600</a:t>
            </a:r>
            <a:endParaRPr sz="1050">
              <a:latin typeface="Tahoma"/>
              <a:cs typeface="Tahoma"/>
            </a:endParaRPr>
          </a:p>
          <a:p>
            <a:pPr marL="80645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350</a:t>
            </a:r>
            <a:endParaRPr sz="1050">
              <a:latin typeface="Tahoma"/>
              <a:cs typeface="Tahoma"/>
            </a:endParaRPr>
          </a:p>
          <a:p>
            <a:pPr marL="14859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450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34316" y="8828957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2500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72493" y="0"/>
            <a:ext cx="3343274" cy="171449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65675" y="2519490"/>
            <a:ext cx="5276501" cy="6253642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2680382" y="1404412"/>
            <a:ext cx="1395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181818"/>
                </a:solidFill>
                <a:latin typeface="Tahoma"/>
                <a:cs typeface="Tahoma"/>
              </a:rPr>
              <a:t>ITALY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40E742-8C68-DDEC-525E-F96E7D744643}"/>
              </a:ext>
            </a:extLst>
          </p:cNvPr>
          <p:cNvSpPr/>
          <p:nvPr/>
        </p:nvSpPr>
        <p:spPr>
          <a:xfrm>
            <a:off x="6324600" y="9034258"/>
            <a:ext cx="990600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D8B24-3725-C1AC-863B-526E4DE34807}"/>
              </a:ext>
            </a:extLst>
          </p:cNvPr>
          <p:cNvSpPr/>
          <p:nvPr/>
        </p:nvSpPr>
        <p:spPr>
          <a:xfrm>
            <a:off x="2819400" y="9029700"/>
            <a:ext cx="750654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4392" y="9050579"/>
            <a:ext cx="10413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50" dirty="0">
                <a:latin typeface="Tahoma"/>
                <a:cs typeface="Tahoma"/>
              </a:rPr>
              <a:t>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8019" y="9050579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5000</a:t>
            </a:r>
            <a:endParaRPr sz="105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81172" y="846811"/>
          <a:ext cx="4534534" cy="873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5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marR="84455" algn="r">
                        <a:lnSpc>
                          <a:spcPts val="1240"/>
                        </a:lnSpc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Anesthesiologist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450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7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Cardiologist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578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Dentists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Dermatology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ts val="1195"/>
                        </a:lnSpc>
                        <a:spcBef>
                          <a:spcPts val="345"/>
                        </a:spcBef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650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8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207093" y="831760"/>
            <a:ext cx="394335" cy="447040"/>
          </a:xfrm>
          <a:custGeom>
            <a:avLst/>
            <a:gdLst/>
            <a:ahLst/>
            <a:cxnLst/>
            <a:rect l="l" t="t" r="r" b="b"/>
            <a:pathLst>
              <a:path w="394335" h="447040">
                <a:moveTo>
                  <a:pt x="306984" y="14681"/>
                </a:moveTo>
                <a:lnTo>
                  <a:pt x="292303" y="0"/>
                </a:lnTo>
                <a:lnTo>
                  <a:pt x="0" y="0"/>
                </a:lnTo>
                <a:lnTo>
                  <a:pt x="0" y="211518"/>
                </a:lnTo>
                <a:lnTo>
                  <a:pt x="292303" y="211518"/>
                </a:lnTo>
                <a:lnTo>
                  <a:pt x="306984" y="196837"/>
                </a:lnTo>
                <a:lnTo>
                  <a:pt x="306984" y="14681"/>
                </a:lnTo>
                <a:close/>
              </a:path>
              <a:path w="394335" h="447040">
                <a:moveTo>
                  <a:pt x="394296" y="249694"/>
                </a:moveTo>
                <a:lnTo>
                  <a:pt x="379628" y="235013"/>
                </a:lnTo>
                <a:lnTo>
                  <a:pt x="0" y="235013"/>
                </a:lnTo>
                <a:lnTo>
                  <a:pt x="0" y="446532"/>
                </a:lnTo>
                <a:lnTo>
                  <a:pt x="379628" y="446532"/>
                </a:lnTo>
                <a:lnTo>
                  <a:pt x="394296" y="431850"/>
                </a:lnTo>
                <a:lnTo>
                  <a:pt x="394296" y="249694"/>
                </a:lnTo>
                <a:close/>
              </a:path>
            </a:pathLst>
          </a:custGeom>
          <a:solidFill>
            <a:srgbClr val="62A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207101" y="1536805"/>
            <a:ext cx="2748280" cy="7497445"/>
            <a:chOff x="3207101" y="1536805"/>
            <a:chExt cx="2748280" cy="7497445"/>
          </a:xfrm>
        </p:grpSpPr>
        <p:sp>
          <p:nvSpPr>
            <p:cNvPr id="7" name="object 7"/>
            <p:cNvSpPr/>
            <p:nvPr/>
          </p:nvSpPr>
          <p:spPr>
            <a:xfrm>
              <a:off x="3207101" y="1536805"/>
              <a:ext cx="443865" cy="212090"/>
            </a:xfrm>
            <a:custGeom>
              <a:avLst/>
              <a:gdLst/>
              <a:ahLst/>
              <a:cxnLst/>
              <a:rect l="l" t="t" r="r" b="b"/>
              <a:pathLst>
                <a:path w="443865" h="212089">
                  <a:moveTo>
                    <a:pt x="428736" y="211513"/>
                  </a:moveTo>
                  <a:lnTo>
                    <a:pt x="0" y="211513"/>
                  </a:lnTo>
                  <a:lnTo>
                    <a:pt x="0" y="0"/>
                  </a:lnTo>
                  <a:lnTo>
                    <a:pt x="428736" y="0"/>
                  </a:lnTo>
                  <a:lnTo>
                    <a:pt x="430894" y="429"/>
                  </a:lnTo>
                  <a:lnTo>
                    <a:pt x="443414" y="14677"/>
                  </a:lnTo>
                  <a:lnTo>
                    <a:pt x="443414" y="196836"/>
                  </a:lnTo>
                  <a:lnTo>
                    <a:pt x="428736" y="211513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7101" y="1771820"/>
              <a:ext cx="170543" cy="2115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07093" y="2006840"/>
              <a:ext cx="2388235" cy="916940"/>
            </a:xfrm>
            <a:custGeom>
              <a:avLst/>
              <a:gdLst/>
              <a:ahLst/>
              <a:cxnLst/>
              <a:rect l="l" t="t" r="r" b="b"/>
              <a:pathLst>
                <a:path w="2388235" h="916939">
                  <a:moveTo>
                    <a:pt x="286512" y="484708"/>
                  </a:moveTo>
                  <a:lnTo>
                    <a:pt x="271843" y="470027"/>
                  </a:lnTo>
                  <a:lnTo>
                    <a:pt x="0" y="470027"/>
                  </a:lnTo>
                  <a:lnTo>
                    <a:pt x="0" y="681545"/>
                  </a:lnTo>
                  <a:lnTo>
                    <a:pt x="271843" y="681545"/>
                  </a:lnTo>
                  <a:lnTo>
                    <a:pt x="286512" y="666864"/>
                  </a:lnTo>
                  <a:lnTo>
                    <a:pt x="286512" y="484708"/>
                  </a:lnTo>
                  <a:close/>
                </a:path>
                <a:path w="2388235" h="916939">
                  <a:moveTo>
                    <a:pt x="648068" y="719721"/>
                  </a:moveTo>
                  <a:lnTo>
                    <a:pt x="633387" y="705053"/>
                  </a:lnTo>
                  <a:lnTo>
                    <a:pt x="0" y="705053"/>
                  </a:lnTo>
                  <a:lnTo>
                    <a:pt x="0" y="916559"/>
                  </a:lnTo>
                  <a:lnTo>
                    <a:pt x="633387" y="916559"/>
                  </a:lnTo>
                  <a:lnTo>
                    <a:pt x="648068" y="901890"/>
                  </a:lnTo>
                  <a:lnTo>
                    <a:pt x="648068" y="719721"/>
                  </a:lnTo>
                  <a:close/>
                </a:path>
                <a:path w="2388235" h="916939">
                  <a:moveTo>
                    <a:pt x="2285288" y="14681"/>
                  </a:moveTo>
                  <a:lnTo>
                    <a:pt x="2270607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2270607" y="211518"/>
                  </a:lnTo>
                  <a:lnTo>
                    <a:pt x="2285288" y="196837"/>
                  </a:lnTo>
                  <a:lnTo>
                    <a:pt x="2285288" y="14681"/>
                  </a:lnTo>
                  <a:close/>
                </a:path>
                <a:path w="2388235" h="916939">
                  <a:moveTo>
                    <a:pt x="2387612" y="249694"/>
                  </a:moveTo>
                  <a:lnTo>
                    <a:pt x="2372944" y="235013"/>
                  </a:lnTo>
                  <a:lnTo>
                    <a:pt x="0" y="235013"/>
                  </a:lnTo>
                  <a:lnTo>
                    <a:pt x="0" y="446532"/>
                  </a:lnTo>
                  <a:lnTo>
                    <a:pt x="2372944" y="446532"/>
                  </a:lnTo>
                  <a:lnTo>
                    <a:pt x="2387612" y="431850"/>
                  </a:lnTo>
                  <a:lnTo>
                    <a:pt x="2387612" y="249694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7101" y="2946898"/>
              <a:ext cx="102326" cy="2115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7101" y="3181914"/>
              <a:ext cx="238761" cy="2115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7101" y="3416930"/>
              <a:ext cx="238761" cy="2115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7101" y="3651945"/>
              <a:ext cx="102326" cy="2115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07093" y="3886961"/>
              <a:ext cx="1910714" cy="447040"/>
            </a:xfrm>
            <a:custGeom>
              <a:avLst/>
              <a:gdLst/>
              <a:ahLst/>
              <a:cxnLst/>
              <a:rect l="l" t="t" r="r" b="b"/>
              <a:pathLst>
                <a:path w="1910714" h="447039">
                  <a:moveTo>
                    <a:pt x="34112" y="249694"/>
                  </a:moveTo>
                  <a:lnTo>
                    <a:pt x="19431" y="235026"/>
                  </a:lnTo>
                  <a:lnTo>
                    <a:pt x="0" y="235026"/>
                  </a:lnTo>
                  <a:lnTo>
                    <a:pt x="0" y="446532"/>
                  </a:lnTo>
                  <a:lnTo>
                    <a:pt x="19431" y="446532"/>
                  </a:lnTo>
                  <a:lnTo>
                    <a:pt x="34112" y="431863"/>
                  </a:lnTo>
                  <a:lnTo>
                    <a:pt x="34112" y="249694"/>
                  </a:lnTo>
                  <a:close/>
                </a:path>
                <a:path w="1910714" h="447039">
                  <a:moveTo>
                    <a:pt x="1910092" y="14681"/>
                  </a:moveTo>
                  <a:lnTo>
                    <a:pt x="1895411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1895411" y="211518"/>
                  </a:lnTo>
                  <a:lnTo>
                    <a:pt x="1910092" y="196837"/>
                  </a:lnTo>
                  <a:lnTo>
                    <a:pt x="1910092" y="14681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101" y="4356992"/>
              <a:ext cx="150078" cy="2115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07093" y="4592014"/>
              <a:ext cx="2748280" cy="916940"/>
            </a:xfrm>
            <a:custGeom>
              <a:avLst/>
              <a:gdLst/>
              <a:ahLst/>
              <a:cxnLst/>
              <a:rect l="l" t="t" r="r" b="b"/>
              <a:pathLst>
                <a:path w="2748279" h="916939">
                  <a:moveTo>
                    <a:pt x="34112" y="249694"/>
                  </a:moveTo>
                  <a:lnTo>
                    <a:pt x="19431" y="235013"/>
                  </a:lnTo>
                  <a:lnTo>
                    <a:pt x="0" y="235013"/>
                  </a:lnTo>
                  <a:lnTo>
                    <a:pt x="0" y="446532"/>
                  </a:lnTo>
                  <a:lnTo>
                    <a:pt x="19431" y="446532"/>
                  </a:lnTo>
                  <a:lnTo>
                    <a:pt x="34112" y="431850"/>
                  </a:lnTo>
                  <a:lnTo>
                    <a:pt x="34112" y="249694"/>
                  </a:lnTo>
                  <a:close/>
                </a:path>
                <a:path w="2748279" h="916939">
                  <a:moveTo>
                    <a:pt x="443420" y="14681"/>
                  </a:moveTo>
                  <a:lnTo>
                    <a:pt x="428739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428739" y="211518"/>
                  </a:lnTo>
                  <a:lnTo>
                    <a:pt x="443420" y="196837"/>
                  </a:lnTo>
                  <a:lnTo>
                    <a:pt x="443420" y="14681"/>
                  </a:lnTo>
                  <a:close/>
                </a:path>
                <a:path w="2748279" h="916939">
                  <a:moveTo>
                    <a:pt x="682180" y="719721"/>
                  </a:moveTo>
                  <a:lnTo>
                    <a:pt x="667499" y="705040"/>
                  </a:lnTo>
                  <a:lnTo>
                    <a:pt x="0" y="705040"/>
                  </a:lnTo>
                  <a:lnTo>
                    <a:pt x="0" y="916559"/>
                  </a:lnTo>
                  <a:lnTo>
                    <a:pt x="667499" y="916559"/>
                  </a:lnTo>
                  <a:lnTo>
                    <a:pt x="682180" y="901877"/>
                  </a:lnTo>
                  <a:lnTo>
                    <a:pt x="682180" y="719721"/>
                  </a:lnTo>
                  <a:close/>
                </a:path>
                <a:path w="2748279" h="916939">
                  <a:moveTo>
                    <a:pt x="2747810" y="484708"/>
                  </a:moveTo>
                  <a:lnTo>
                    <a:pt x="2733129" y="470027"/>
                  </a:lnTo>
                  <a:lnTo>
                    <a:pt x="0" y="470027"/>
                  </a:lnTo>
                  <a:lnTo>
                    <a:pt x="0" y="681545"/>
                  </a:lnTo>
                  <a:lnTo>
                    <a:pt x="2733129" y="681545"/>
                  </a:lnTo>
                  <a:lnTo>
                    <a:pt x="2747810" y="666864"/>
                  </a:lnTo>
                  <a:lnTo>
                    <a:pt x="2747810" y="484708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7101" y="5532070"/>
              <a:ext cx="252404" cy="21151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07093" y="5767094"/>
              <a:ext cx="1364615" cy="1856739"/>
            </a:xfrm>
            <a:custGeom>
              <a:avLst/>
              <a:gdLst/>
              <a:ahLst/>
              <a:cxnLst/>
              <a:rect l="l" t="t" r="r" b="b"/>
              <a:pathLst>
                <a:path w="1364614" h="1856740">
                  <a:moveTo>
                    <a:pt x="272872" y="1189748"/>
                  </a:moveTo>
                  <a:lnTo>
                    <a:pt x="258191" y="1175080"/>
                  </a:lnTo>
                  <a:lnTo>
                    <a:pt x="0" y="1175080"/>
                  </a:lnTo>
                  <a:lnTo>
                    <a:pt x="0" y="1386586"/>
                  </a:lnTo>
                  <a:lnTo>
                    <a:pt x="258191" y="1386586"/>
                  </a:lnTo>
                  <a:lnTo>
                    <a:pt x="272872" y="1371917"/>
                  </a:lnTo>
                  <a:lnTo>
                    <a:pt x="272872" y="1189748"/>
                  </a:lnTo>
                  <a:close/>
                </a:path>
                <a:path w="1364614" h="1856740">
                  <a:moveTo>
                    <a:pt x="306984" y="1424762"/>
                  </a:moveTo>
                  <a:lnTo>
                    <a:pt x="292303" y="1410093"/>
                  </a:lnTo>
                  <a:lnTo>
                    <a:pt x="0" y="1410093"/>
                  </a:lnTo>
                  <a:lnTo>
                    <a:pt x="0" y="1621599"/>
                  </a:lnTo>
                  <a:lnTo>
                    <a:pt x="292303" y="1621599"/>
                  </a:lnTo>
                  <a:lnTo>
                    <a:pt x="306984" y="1606931"/>
                  </a:lnTo>
                  <a:lnTo>
                    <a:pt x="306984" y="1424762"/>
                  </a:lnTo>
                  <a:close/>
                </a:path>
                <a:path w="1364614" h="1856740">
                  <a:moveTo>
                    <a:pt x="375196" y="484708"/>
                  </a:moveTo>
                  <a:lnTo>
                    <a:pt x="360527" y="470027"/>
                  </a:lnTo>
                  <a:lnTo>
                    <a:pt x="0" y="470027"/>
                  </a:lnTo>
                  <a:lnTo>
                    <a:pt x="0" y="681545"/>
                  </a:lnTo>
                  <a:lnTo>
                    <a:pt x="360527" y="681545"/>
                  </a:lnTo>
                  <a:lnTo>
                    <a:pt x="375196" y="666864"/>
                  </a:lnTo>
                  <a:lnTo>
                    <a:pt x="375196" y="484708"/>
                  </a:lnTo>
                  <a:close/>
                </a:path>
                <a:path w="1364614" h="1856740">
                  <a:moveTo>
                    <a:pt x="648068" y="249694"/>
                  </a:moveTo>
                  <a:lnTo>
                    <a:pt x="633387" y="235013"/>
                  </a:lnTo>
                  <a:lnTo>
                    <a:pt x="0" y="235013"/>
                  </a:lnTo>
                  <a:lnTo>
                    <a:pt x="0" y="446532"/>
                  </a:lnTo>
                  <a:lnTo>
                    <a:pt x="633387" y="446532"/>
                  </a:lnTo>
                  <a:lnTo>
                    <a:pt x="648068" y="431850"/>
                  </a:lnTo>
                  <a:lnTo>
                    <a:pt x="648068" y="249694"/>
                  </a:lnTo>
                  <a:close/>
                </a:path>
                <a:path w="1364614" h="1856740">
                  <a:moveTo>
                    <a:pt x="818616" y="719721"/>
                  </a:moveTo>
                  <a:lnTo>
                    <a:pt x="803935" y="705040"/>
                  </a:lnTo>
                  <a:lnTo>
                    <a:pt x="0" y="705040"/>
                  </a:lnTo>
                  <a:lnTo>
                    <a:pt x="0" y="916559"/>
                  </a:lnTo>
                  <a:lnTo>
                    <a:pt x="803935" y="916559"/>
                  </a:lnTo>
                  <a:lnTo>
                    <a:pt x="818616" y="901877"/>
                  </a:lnTo>
                  <a:lnTo>
                    <a:pt x="818616" y="719721"/>
                  </a:lnTo>
                  <a:close/>
                </a:path>
                <a:path w="1364614" h="1856740">
                  <a:moveTo>
                    <a:pt x="886828" y="1659788"/>
                  </a:moveTo>
                  <a:lnTo>
                    <a:pt x="872147" y="1645107"/>
                  </a:lnTo>
                  <a:lnTo>
                    <a:pt x="0" y="1645107"/>
                  </a:lnTo>
                  <a:lnTo>
                    <a:pt x="0" y="1856625"/>
                  </a:lnTo>
                  <a:lnTo>
                    <a:pt x="872147" y="1856625"/>
                  </a:lnTo>
                  <a:lnTo>
                    <a:pt x="886828" y="1841944"/>
                  </a:lnTo>
                  <a:lnTo>
                    <a:pt x="886828" y="1659788"/>
                  </a:lnTo>
                  <a:close/>
                </a:path>
                <a:path w="1364614" h="1856740">
                  <a:moveTo>
                    <a:pt x="1227912" y="14668"/>
                  </a:moveTo>
                  <a:lnTo>
                    <a:pt x="1213243" y="0"/>
                  </a:lnTo>
                  <a:lnTo>
                    <a:pt x="0" y="0"/>
                  </a:lnTo>
                  <a:lnTo>
                    <a:pt x="0" y="211505"/>
                  </a:lnTo>
                  <a:lnTo>
                    <a:pt x="1213243" y="211505"/>
                  </a:lnTo>
                  <a:lnTo>
                    <a:pt x="1227912" y="196837"/>
                  </a:lnTo>
                  <a:lnTo>
                    <a:pt x="1227912" y="14668"/>
                  </a:lnTo>
                  <a:close/>
                </a:path>
                <a:path w="1364614" h="1856740">
                  <a:moveTo>
                    <a:pt x="1364348" y="954735"/>
                  </a:moveTo>
                  <a:lnTo>
                    <a:pt x="1349679" y="940054"/>
                  </a:lnTo>
                  <a:lnTo>
                    <a:pt x="0" y="940054"/>
                  </a:lnTo>
                  <a:lnTo>
                    <a:pt x="0" y="1151572"/>
                  </a:lnTo>
                  <a:lnTo>
                    <a:pt x="1349679" y="1151572"/>
                  </a:lnTo>
                  <a:lnTo>
                    <a:pt x="1364348" y="1136891"/>
                  </a:lnTo>
                  <a:lnTo>
                    <a:pt x="1364348" y="954735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7101" y="7647211"/>
              <a:ext cx="136435" cy="2115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7101" y="7882227"/>
              <a:ext cx="115969" cy="21151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207101" y="8117242"/>
              <a:ext cx="273050" cy="212090"/>
            </a:xfrm>
            <a:custGeom>
              <a:avLst/>
              <a:gdLst/>
              <a:ahLst/>
              <a:cxnLst/>
              <a:rect l="l" t="t" r="r" b="b"/>
              <a:pathLst>
                <a:path w="273050" h="212090">
                  <a:moveTo>
                    <a:pt x="258192" y="211514"/>
                  </a:moveTo>
                  <a:lnTo>
                    <a:pt x="0" y="211514"/>
                  </a:lnTo>
                  <a:lnTo>
                    <a:pt x="0" y="0"/>
                  </a:lnTo>
                  <a:lnTo>
                    <a:pt x="258192" y="0"/>
                  </a:lnTo>
                  <a:lnTo>
                    <a:pt x="260351" y="429"/>
                  </a:lnTo>
                  <a:lnTo>
                    <a:pt x="272870" y="14676"/>
                  </a:lnTo>
                  <a:lnTo>
                    <a:pt x="272870" y="196837"/>
                  </a:lnTo>
                  <a:lnTo>
                    <a:pt x="258192" y="211514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7101" y="8352258"/>
              <a:ext cx="238761" cy="2115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7101" y="8587273"/>
              <a:ext cx="238761" cy="21151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207101" y="8822289"/>
              <a:ext cx="887094" cy="212090"/>
            </a:xfrm>
            <a:custGeom>
              <a:avLst/>
              <a:gdLst/>
              <a:ahLst/>
              <a:cxnLst/>
              <a:rect l="l" t="t" r="r" b="b"/>
              <a:pathLst>
                <a:path w="887094" h="212090">
                  <a:moveTo>
                    <a:pt x="872150" y="211513"/>
                  </a:moveTo>
                  <a:lnTo>
                    <a:pt x="0" y="211513"/>
                  </a:lnTo>
                  <a:lnTo>
                    <a:pt x="0" y="0"/>
                  </a:lnTo>
                  <a:lnTo>
                    <a:pt x="872150" y="0"/>
                  </a:lnTo>
                  <a:lnTo>
                    <a:pt x="874308" y="429"/>
                  </a:lnTo>
                  <a:lnTo>
                    <a:pt x="886827" y="14675"/>
                  </a:lnTo>
                  <a:lnTo>
                    <a:pt x="886827" y="196836"/>
                  </a:lnTo>
                  <a:lnTo>
                    <a:pt x="872150" y="211513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639754" y="1308516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5500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99422" y="1778498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250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14178" y="1940199"/>
            <a:ext cx="440690" cy="49593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050" spc="-20" dirty="0">
                <a:latin typeface="Tahoma"/>
                <a:cs typeface="Tahoma"/>
              </a:rPr>
              <a:t>3350</a:t>
            </a:r>
            <a:endParaRPr sz="1050">
              <a:latin typeface="Tahoma"/>
              <a:cs typeface="Tahoma"/>
            </a:endParaRPr>
          </a:p>
          <a:p>
            <a:pPr marL="114935">
              <a:lnSpc>
                <a:spcPct val="100000"/>
              </a:lnSpc>
              <a:spcBef>
                <a:spcPts val="590"/>
              </a:spcBef>
            </a:pPr>
            <a:r>
              <a:rPr sz="1050" spc="-20" dirty="0">
                <a:latin typeface="Tahoma"/>
                <a:cs typeface="Tahoma"/>
              </a:rPr>
              <a:t>3500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15421" y="2483570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420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6971" y="2718594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950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38942" y="3893649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2800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72279" y="4598721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650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63027" y="4833745"/>
            <a:ext cx="18224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76660" y="5068769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4028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98420" y="5303727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81273" y="5538751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370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44134" y="5773775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76971" y="6008799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950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04048" y="6243823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550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4882" y="6478848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1200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93228" y="6713872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2000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01735" y="6875639"/>
            <a:ext cx="294640" cy="49593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400</a:t>
            </a:r>
            <a:endParaRPr sz="1050">
              <a:latin typeface="Tahoma"/>
              <a:cs typeface="Tahoma"/>
            </a:endParaRPr>
          </a:p>
          <a:p>
            <a:pPr marL="46355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450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03047" y="7418878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1300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71117" y="1696815"/>
            <a:ext cx="2291080" cy="7311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995" marR="638810" indent="147320" algn="r">
              <a:lnSpc>
                <a:spcPct val="146900"/>
              </a:lnSpc>
              <a:spcBef>
                <a:spcPts val="95"/>
              </a:spcBef>
            </a:pPr>
            <a:r>
              <a:rPr sz="1050" spc="10" dirty="0">
                <a:latin typeface="Tahoma"/>
                <a:cs typeface="Tahoma"/>
              </a:rPr>
              <a:t>Emergency</a:t>
            </a:r>
            <a:r>
              <a:rPr sz="1050" spc="8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Endocrinology </a:t>
            </a:r>
            <a:r>
              <a:rPr sz="1050" dirty="0">
                <a:latin typeface="Tahoma"/>
                <a:cs typeface="Tahoma"/>
              </a:rPr>
              <a:t>Family/General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Practice Gastroenterologist </a:t>
            </a:r>
            <a:r>
              <a:rPr sz="1050" dirty="0">
                <a:latin typeface="Tahoma"/>
                <a:cs typeface="Tahoma"/>
              </a:rPr>
              <a:t>General</a:t>
            </a:r>
            <a:r>
              <a:rPr sz="1050" spc="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</a:t>
            </a:r>
            <a:endParaRPr sz="1050">
              <a:latin typeface="Tahoma"/>
              <a:cs typeface="Tahoma"/>
            </a:endParaRPr>
          </a:p>
          <a:p>
            <a:pPr marL="541655">
              <a:lnSpc>
                <a:spcPct val="100000"/>
              </a:lnSpc>
              <a:spcBef>
                <a:spcPts val="660"/>
              </a:spcBef>
              <a:tabLst>
                <a:tab pos="1859914" algn="l"/>
              </a:tabLst>
            </a:pPr>
            <a:r>
              <a:rPr sz="1575" baseline="2645" dirty="0">
                <a:latin typeface="Tahoma"/>
                <a:cs typeface="Tahoma"/>
              </a:rPr>
              <a:t>Geriatric</a:t>
            </a:r>
            <a:r>
              <a:rPr sz="1575" spc="22" baseline="2645" dirty="0">
                <a:latin typeface="Tahoma"/>
                <a:cs typeface="Tahoma"/>
              </a:rPr>
              <a:t> </a:t>
            </a:r>
            <a:r>
              <a:rPr sz="1575" spc="52" baseline="2645" dirty="0">
                <a:latin typeface="Tahoma"/>
                <a:cs typeface="Tahoma"/>
              </a:rPr>
              <a:t>Medicine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150</a:t>
            </a:r>
            <a:endParaRPr sz="1050">
              <a:latin typeface="Tahoma"/>
              <a:cs typeface="Tahoma"/>
            </a:endParaRPr>
          </a:p>
          <a:p>
            <a:pPr marL="833755">
              <a:lnSpc>
                <a:spcPct val="100000"/>
              </a:lnSpc>
              <a:spcBef>
                <a:spcPts val="590"/>
              </a:spcBef>
              <a:tabLst>
                <a:tab pos="2009139" algn="l"/>
              </a:tabLst>
            </a:pPr>
            <a:r>
              <a:rPr sz="1575" spc="-15" baseline="2645" dirty="0">
                <a:latin typeface="Tahoma"/>
                <a:cs typeface="Tahoma"/>
              </a:rPr>
              <a:t>Hematologist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350</a:t>
            </a:r>
            <a:endParaRPr sz="1050">
              <a:latin typeface="Tahoma"/>
              <a:cs typeface="Tahoma"/>
            </a:endParaRPr>
          </a:p>
          <a:p>
            <a:pPr marL="807720">
              <a:lnSpc>
                <a:spcPct val="100000"/>
              </a:lnSpc>
              <a:spcBef>
                <a:spcPts val="590"/>
              </a:spcBef>
              <a:tabLst>
                <a:tab pos="2009139" algn="l"/>
              </a:tabLst>
            </a:pPr>
            <a:r>
              <a:rPr sz="1575" spc="-15" baseline="2645" dirty="0">
                <a:latin typeface="Tahoma"/>
                <a:cs typeface="Tahoma"/>
              </a:rPr>
              <a:t>Immunologist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350</a:t>
            </a:r>
            <a:endParaRPr sz="1050">
              <a:latin typeface="Tahoma"/>
              <a:cs typeface="Tahoma"/>
            </a:endParaRPr>
          </a:p>
          <a:p>
            <a:pPr marL="590550" marR="187960" indent="-105410">
              <a:lnSpc>
                <a:spcPct val="141600"/>
              </a:lnSpc>
              <a:spcBef>
                <a:spcPts val="65"/>
              </a:spcBef>
              <a:tabLst>
                <a:tab pos="1859914" algn="l"/>
              </a:tabLst>
            </a:pPr>
            <a:r>
              <a:rPr sz="1575" baseline="2645" dirty="0">
                <a:latin typeface="Tahoma"/>
                <a:cs typeface="Tahoma"/>
              </a:rPr>
              <a:t>Infectious </a:t>
            </a:r>
            <a:r>
              <a:rPr sz="1575" spc="-15" baseline="2645" dirty="0">
                <a:latin typeface="Tahoma"/>
                <a:cs typeface="Tahoma"/>
              </a:rPr>
              <a:t>Diseases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150 </a:t>
            </a:r>
            <a:r>
              <a:rPr sz="1050" spc="-10" dirty="0">
                <a:latin typeface="Tahoma"/>
                <a:cs typeface="Tahoma"/>
              </a:rPr>
              <a:t>Internal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</a:t>
            </a:r>
            <a:endParaRPr sz="1050">
              <a:latin typeface="Tahoma"/>
              <a:cs typeface="Tahoma"/>
            </a:endParaRPr>
          </a:p>
          <a:p>
            <a:pPr marL="791845">
              <a:lnSpc>
                <a:spcPct val="100000"/>
              </a:lnSpc>
              <a:spcBef>
                <a:spcPts val="655"/>
              </a:spcBef>
              <a:tabLst>
                <a:tab pos="1804035" algn="l"/>
              </a:tabLst>
            </a:pPr>
            <a:r>
              <a:rPr sz="1575" spc="-15" baseline="2645" dirty="0">
                <a:latin typeface="Tahoma"/>
                <a:cs typeface="Tahoma"/>
              </a:rPr>
              <a:t>Neonatologist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50</a:t>
            </a:r>
            <a:endParaRPr sz="1050">
              <a:latin typeface="Tahoma"/>
              <a:cs typeface="Tahoma"/>
            </a:endParaRPr>
          </a:p>
          <a:p>
            <a:pPr marL="939800" marR="127635" indent="-82550">
              <a:lnSpc>
                <a:spcPct val="141600"/>
              </a:lnSpc>
              <a:spcBef>
                <a:spcPts val="70"/>
              </a:spcBef>
              <a:tabLst>
                <a:tab pos="1920239" algn="l"/>
              </a:tabLst>
            </a:pPr>
            <a:r>
              <a:rPr sz="1575" spc="-15" baseline="2645" dirty="0">
                <a:latin typeface="Tahoma"/>
                <a:cs typeface="Tahoma"/>
              </a:rPr>
              <a:t>Nephrologist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220 </a:t>
            </a:r>
            <a:r>
              <a:rPr sz="1050" spc="-10" dirty="0">
                <a:latin typeface="Tahoma"/>
                <a:cs typeface="Tahoma"/>
              </a:rPr>
              <a:t>Neurologist</a:t>
            </a:r>
            <a:endParaRPr sz="1050">
              <a:latin typeface="Tahoma"/>
              <a:cs typeface="Tahoma"/>
            </a:endParaRPr>
          </a:p>
          <a:p>
            <a:pPr marR="640715" algn="r">
              <a:lnSpc>
                <a:spcPct val="100000"/>
              </a:lnSpc>
              <a:spcBef>
                <a:spcPts val="590"/>
              </a:spcBef>
            </a:pPr>
            <a:r>
              <a:rPr sz="1050" dirty="0">
                <a:latin typeface="Tahoma"/>
                <a:cs typeface="Tahoma"/>
              </a:rPr>
              <a:t>Nuclear</a:t>
            </a:r>
            <a:r>
              <a:rPr sz="1050" spc="10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</a:t>
            </a:r>
            <a:endParaRPr sz="1050">
              <a:latin typeface="Tahoma"/>
              <a:cs typeface="Tahoma"/>
            </a:endParaRPr>
          </a:p>
          <a:p>
            <a:pPr marL="86995" marR="638810" indent="1136015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Nurses </a:t>
            </a:r>
            <a:r>
              <a:rPr sz="1050" dirty="0">
                <a:latin typeface="Tahoma"/>
                <a:cs typeface="Tahoma"/>
              </a:rPr>
              <a:t>Obstetrics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&amp;</a:t>
            </a:r>
            <a:r>
              <a:rPr sz="10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Gynecologist</a:t>
            </a:r>
            <a:endParaRPr sz="1050">
              <a:latin typeface="Tahoma"/>
              <a:cs typeface="Tahoma"/>
            </a:endParaRPr>
          </a:p>
          <a:p>
            <a:pPr marL="448309" marR="638810" indent="534035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Oncologist Ophthalmologist </a:t>
            </a:r>
            <a:r>
              <a:rPr sz="1050" spc="20" dirty="0">
                <a:latin typeface="Tahoma"/>
                <a:cs typeface="Tahoma"/>
              </a:rPr>
              <a:t>Orthopedic</a:t>
            </a:r>
            <a:r>
              <a:rPr sz="1050" spc="4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 Otolaryngologist</a:t>
            </a:r>
            <a:endParaRPr sz="1050">
              <a:latin typeface="Tahoma"/>
              <a:cs typeface="Tahoma"/>
            </a:endParaRPr>
          </a:p>
          <a:p>
            <a:pPr marL="909319" marR="640080" indent="139065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Pediatrics Pharmacists</a:t>
            </a:r>
            <a:endParaRPr sz="1050">
              <a:latin typeface="Tahoma"/>
              <a:cs typeface="Tahoma"/>
            </a:endParaRPr>
          </a:p>
          <a:p>
            <a:pPr marR="640715" algn="r">
              <a:lnSpc>
                <a:spcPct val="100000"/>
              </a:lnSpc>
              <a:spcBef>
                <a:spcPts val="585"/>
              </a:spcBef>
            </a:pPr>
            <a:r>
              <a:rPr sz="1050" dirty="0">
                <a:latin typeface="Tahoma"/>
                <a:cs typeface="Tahoma"/>
              </a:rPr>
              <a:t>Physical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45" dirty="0">
                <a:latin typeface="Tahoma"/>
                <a:cs typeface="Tahoma"/>
              </a:rPr>
              <a:t>Medicine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&amp;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20" dirty="0">
                <a:latin typeface="Tahoma"/>
                <a:cs typeface="Tahoma"/>
              </a:rPr>
              <a:t>Rehab</a:t>
            </a:r>
            <a:endParaRPr sz="1050">
              <a:latin typeface="Tahoma"/>
              <a:cs typeface="Tahoma"/>
            </a:endParaRPr>
          </a:p>
          <a:p>
            <a:pPr marR="645795" algn="r">
              <a:lnSpc>
                <a:spcPct val="100000"/>
              </a:lnSpc>
              <a:spcBef>
                <a:spcPts val="595"/>
              </a:spcBef>
            </a:pPr>
            <a:r>
              <a:rPr sz="1050" dirty="0">
                <a:latin typeface="Tahoma"/>
                <a:cs typeface="Tahoma"/>
              </a:rPr>
              <a:t>Plastic</a:t>
            </a:r>
            <a:r>
              <a:rPr sz="1050" spc="9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</a:t>
            </a:r>
            <a:endParaRPr sz="1050">
              <a:latin typeface="Tahoma"/>
              <a:cs typeface="Tahoma"/>
            </a:endParaRPr>
          </a:p>
          <a:p>
            <a:pPr marL="439420" marR="140970" indent="575945">
              <a:lnSpc>
                <a:spcPts val="1920"/>
              </a:lnSpc>
              <a:spcBef>
                <a:spcPts val="100"/>
              </a:spcBef>
              <a:tabLst>
                <a:tab pos="1906270" algn="l"/>
              </a:tabLst>
            </a:pPr>
            <a:r>
              <a:rPr sz="1050" spc="-10" dirty="0">
                <a:latin typeface="Tahoma"/>
                <a:cs typeface="Tahoma"/>
              </a:rPr>
              <a:t>Psychiatry </a:t>
            </a:r>
            <a:r>
              <a:rPr sz="1575" baseline="2645" dirty="0">
                <a:latin typeface="Tahoma"/>
                <a:cs typeface="Tahoma"/>
              </a:rPr>
              <a:t>Radiation</a:t>
            </a:r>
            <a:r>
              <a:rPr sz="1575" spc="142" baseline="2645" dirty="0">
                <a:latin typeface="Tahoma"/>
                <a:cs typeface="Tahoma"/>
              </a:rPr>
              <a:t> </a:t>
            </a:r>
            <a:r>
              <a:rPr sz="1575" spc="52" baseline="2645" dirty="0">
                <a:latin typeface="Tahoma"/>
                <a:cs typeface="Tahoma"/>
              </a:rPr>
              <a:t>Oncology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200</a:t>
            </a:r>
            <a:endParaRPr sz="1050">
              <a:latin typeface="Tahoma"/>
              <a:cs typeface="Tahoma"/>
            </a:endParaRPr>
          </a:p>
          <a:p>
            <a:pPr marL="841375" algn="ctr">
              <a:lnSpc>
                <a:spcPct val="100000"/>
              </a:lnSpc>
              <a:spcBef>
                <a:spcPts val="415"/>
              </a:spcBef>
              <a:tabLst>
                <a:tab pos="1691005" algn="l"/>
              </a:tabLst>
            </a:pPr>
            <a:r>
              <a:rPr sz="1575" spc="-15" baseline="2645" dirty="0">
                <a:latin typeface="Tahoma"/>
                <a:cs typeface="Tahoma"/>
              </a:rPr>
              <a:t>Radiology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170</a:t>
            </a:r>
            <a:endParaRPr sz="1050">
              <a:latin typeface="Tahoma"/>
              <a:cs typeface="Tahoma"/>
            </a:endParaRPr>
          </a:p>
          <a:p>
            <a:pPr marL="904240" algn="ctr">
              <a:lnSpc>
                <a:spcPct val="100000"/>
              </a:lnSpc>
              <a:spcBef>
                <a:spcPts val="590"/>
              </a:spcBef>
              <a:tabLst>
                <a:tab pos="2030095" algn="l"/>
              </a:tabLst>
            </a:pPr>
            <a:r>
              <a:rPr sz="1575" spc="-15" baseline="2645" dirty="0">
                <a:latin typeface="Tahoma"/>
                <a:cs typeface="Tahoma"/>
              </a:rPr>
              <a:t>Respirology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400</a:t>
            </a:r>
            <a:endParaRPr sz="1050">
              <a:latin typeface="Tahoma"/>
              <a:cs typeface="Tahoma"/>
            </a:endParaRPr>
          </a:p>
          <a:p>
            <a:pPr marL="641985" algn="ctr">
              <a:lnSpc>
                <a:spcPct val="100000"/>
              </a:lnSpc>
              <a:spcBef>
                <a:spcPts val="590"/>
              </a:spcBef>
              <a:tabLst>
                <a:tab pos="1962150" algn="l"/>
              </a:tabLst>
            </a:pPr>
            <a:r>
              <a:rPr sz="1575" spc="-15" baseline="2645" dirty="0">
                <a:latin typeface="Tahoma"/>
                <a:cs typeface="Tahoma"/>
              </a:rPr>
              <a:t>Rheumatologist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350</a:t>
            </a:r>
            <a:endParaRPr sz="1050">
              <a:latin typeface="Tahoma"/>
              <a:cs typeface="Tahoma"/>
            </a:endParaRPr>
          </a:p>
          <a:p>
            <a:pPr marL="855344" marR="38735" indent="243204">
              <a:lnSpc>
                <a:spcPct val="141600"/>
              </a:lnSpc>
              <a:spcBef>
                <a:spcPts val="70"/>
              </a:spcBef>
              <a:tabLst>
                <a:tab pos="2009139" algn="l"/>
              </a:tabLst>
            </a:pPr>
            <a:r>
              <a:rPr sz="1575" spc="-15" baseline="2645" dirty="0">
                <a:latin typeface="Tahoma"/>
                <a:cs typeface="Tahoma"/>
              </a:rPr>
              <a:t>Urologist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350 </a:t>
            </a:r>
            <a:r>
              <a:rPr sz="1050" spc="-10" dirty="0">
                <a:latin typeface="Tahoma"/>
                <a:cs typeface="Tahoma"/>
              </a:rPr>
              <a:t>Veterinarians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03047" y="8828957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1300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672493" y="0"/>
            <a:ext cx="3343274" cy="1714499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10700378" y="2956934"/>
            <a:ext cx="6455410" cy="5527040"/>
          </a:xfrm>
          <a:custGeom>
            <a:avLst/>
            <a:gdLst/>
            <a:ahLst/>
            <a:cxnLst/>
            <a:rect l="l" t="t" r="r" b="b"/>
            <a:pathLst>
              <a:path w="6455409" h="5527040">
                <a:moveTo>
                  <a:pt x="1920403" y="5523056"/>
                </a:moveTo>
                <a:lnTo>
                  <a:pt x="1896442" y="5509975"/>
                </a:lnTo>
                <a:lnTo>
                  <a:pt x="1894137" y="5511559"/>
                </a:lnTo>
                <a:lnTo>
                  <a:pt x="1832473" y="5454833"/>
                </a:lnTo>
                <a:lnTo>
                  <a:pt x="1793853" y="5413372"/>
                </a:lnTo>
                <a:lnTo>
                  <a:pt x="1766505" y="5394507"/>
                </a:lnTo>
                <a:lnTo>
                  <a:pt x="1735809" y="5379084"/>
                </a:lnTo>
                <a:lnTo>
                  <a:pt x="1661677" y="5353908"/>
                </a:lnTo>
                <a:lnTo>
                  <a:pt x="1634307" y="5332037"/>
                </a:lnTo>
                <a:lnTo>
                  <a:pt x="1623394" y="5305591"/>
                </a:lnTo>
                <a:lnTo>
                  <a:pt x="1629110" y="5276556"/>
                </a:lnTo>
                <a:lnTo>
                  <a:pt x="1651623" y="5246923"/>
                </a:lnTo>
                <a:lnTo>
                  <a:pt x="1728431" y="5192273"/>
                </a:lnTo>
                <a:lnTo>
                  <a:pt x="1733352" y="5169684"/>
                </a:lnTo>
                <a:lnTo>
                  <a:pt x="1703987" y="5147430"/>
                </a:lnTo>
                <a:lnTo>
                  <a:pt x="1589108" y="5103850"/>
                </a:lnTo>
                <a:lnTo>
                  <a:pt x="1563338" y="5089011"/>
                </a:lnTo>
                <a:lnTo>
                  <a:pt x="1556808" y="5073278"/>
                </a:lnTo>
                <a:lnTo>
                  <a:pt x="1578639" y="5017674"/>
                </a:lnTo>
                <a:lnTo>
                  <a:pt x="1578794" y="4983182"/>
                </a:lnTo>
                <a:lnTo>
                  <a:pt x="1565597" y="4948865"/>
                </a:lnTo>
                <a:lnTo>
                  <a:pt x="1539002" y="4914654"/>
                </a:lnTo>
                <a:lnTo>
                  <a:pt x="1498959" y="4880478"/>
                </a:lnTo>
                <a:lnTo>
                  <a:pt x="1393695" y="4814456"/>
                </a:lnTo>
                <a:lnTo>
                  <a:pt x="1358279" y="4786765"/>
                </a:lnTo>
                <a:lnTo>
                  <a:pt x="1337882" y="4761992"/>
                </a:lnTo>
                <a:lnTo>
                  <a:pt x="1321599" y="4709311"/>
                </a:lnTo>
                <a:lnTo>
                  <a:pt x="1294377" y="4686847"/>
                </a:lnTo>
                <a:lnTo>
                  <a:pt x="1251466" y="4672200"/>
                </a:lnTo>
                <a:lnTo>
                  <a:pt x="1194784" y="4666027"/>
                </a:lnTo>
                <a:lnTo>
                  <a:pt x="1062563" y="4669280"/>
                </a:lnTo>
                <a:lnTo>
                  <a:pt x="1021573" y="4654491"/>
                </a:lnTo>
                <a:lnTo>
                  <a:pt x="1003341" y="4624648"/>
                </a:lnTo>
                <a:lnTo>
                  <a:pt x="1011289" y="4525605"/>
                </a:lnTo>
                <a:lnTo>
                  <a:pt x="994692" y="4413843"/>
                </a:lnTo>
                <a:lnTo>
                  <a:pt x="998829" y="4370800"/>
                </a:lnTo>
                <a:lnTo>
                  <a:pt x="1012529" y="4329261"/>
                </a:lnTo>
                <a:lnTo>
                  <a:pt x="1035025" y="4290302"/>
                </a:lnTo>
                <a:lnTo>
                  <a:pt x="1065554" y="4254997"/>
                </a:lnTo>
                <a:lnTo>
                  <a:pt x="1103349" y="4224420"/>
                </a:lnTo>
                <a:lnTo>
                  <a:pt x="1147645" y="4199646"/>
                </a:lnTo>
                <a:lnTo>
                  <a:pt x="1238750" y="4163957"/>
                </a:lnTo>
                <a:lnTo>
                  <a:pt x="1271117" y="4136368"/>
                </a:lnTo>
                <a:lnTo>
                  <a:pt x="1293121" y="4101608"/>
                </a:lnTo>
                <a:lnTo>
                  <a:pt x="1303106" y="4062303"/>
                </a:lnTo>
                <a:lnTo>
                  <a:pt x="1297585" y="4005365"/>
                </a:lnTo>
                <a:lnTo>
                  <a:pt x="1305562" y="3969452"/>
                </a:lnTo>
                <a:lnTo>
                  <a:pt x="1328472" y="3921081"/>
                </a:lnTo>
                <a:lnTo>
                  <a:pt x="1321303" y="3898764"/>
                </a:lnTo>
                <a:lnTo>
                  <a:pt x="1298608" y="3887808"/>
                </a:lnTo>
                <a:lnTo>
                  <a:pt x="1266062" y="3889187"/>
                </a:lnTo>
                <a:lnTo>
                  <a:pt x="1229346" y="3903879"/>
                </a:lnTo>
                <a:lnTo>
                  <a:pt x="1160669" y="3962044"/>
                </a:lnTo>
                <a:lnTo>
                  <a:pt x="1150189" y="3961413"/>
                </a:lnTo>
                <a:lnTo>
                  <a:pt x="1082598" y="3857295"/>
                </a:lnTo>
                <a:lnTo>
                  <a:pt x="1060991" y="3816867"/>
                </a:lnTo>
                <a:lnTo>
                  <a:pt x="1051361" y="3779309"/>
                </a:lnTo>
                <a:lnTo>
                  <a:pt x="1054181" y="3742674"/>
                </a:lnTo>
                <a:lnTo>
                  <a:pt x="1069924" y="3705015"/>
                </a:lnTo>
                <a:lnTo>
                  <a:pt x="1099061" y="3664384"/>
                </a:lnTo>
                <a:lnTo>
                  <a:pt x="1170727" y="3585193"/>
                </a:lnTo>
                <a:lnTo>
                  <a:pt x="1194888" y="3545795"/>
                </a:lnTo>
                <a:lnTo>
                  <a:pt x="1228899" y="3457899"/>
                </a:lnTo>
                <a:lnTo>
                  <a:pt x="1242485" y="3371484"/>
                </a:lnTo>
                <a:lnTo>
                  <a:pt x="1241114" y="3333936"/>
                </a:lnTo>
                <a:lnTo>
                  <a:pt x="1234032" y="3302885"/>
                </a:lnTo>
                <a:lnTo>
                  <a:pt x="1221035" y="3280372"/>
                </a:lnTo>
                <a:lnTo>
                  <a:pt x="1201924" y="3268440"/>
                </a:lnTo>
                <a:lnTo>
                  <a:pt x="1142839" y="3274194"/>
                </a:lnTo>
                <a:lnTo>
                  <a:pt x="1115717" y="3266554"/>
                </a:lnTo>
                <a:lnTo>
                  <a:pt x="1091529" y="3242610"/>
                </a:lnTo>
                <a:lnTo>
                  <a:pt x="1066676" y="3198769"/>
                </a:lnTo>
                <a:lnTo>
                  <a:pt x="980469" y="3009164"/>
                </a:lnTo>
                <a:lnTo>
                  <a:pt x="951683" y="2959711"/>
                </a:lnTo>
                <a:lnTo>
                  <a:pt x="958544" y="2958482"/>
                </a:lnTo>
                <a:lnTo>
                  <a:pt x="1012189" y="2972291"/>
                </a:lnTo>
                <a:lnTo>
                  <a:pt x="1127145" y="2979765"/>
                </a:lnTo>
                <a:lnTo>
                  <a:pt x="1183391" y="2978279"/>
                </a:lnTo>
                <a:lnTo>
                  <a:pt x="1224112" y="2972802"/>
                </a:lnTo>
                <a:lnTo>
                  <a:pt x="1248030" y="2942615"/>
                </a:lnTo>
                <a:lnTo>
                  <a:pt x="1268017" y="2699328"/>
                </a:lnTo>
                <a:lnTo>
                  <a:pt x="1264295" y="2671886"/>
                </a:lnTo>
                <a:lnTo>
                  <a:pt x="1253810" y="2642779"/>
                </a:lnTo>
                <a:lnTo>
                  <a:pt x="1214460" y="2573745"/>
                </a:lnTo>
                <a:lnTo>
                  <a:pt x="1208558" y="2551979"/>
                </a:lnTo>
                <a:lnTo>
                  <a:pt x="1219114" y="2538041"/>
                </a:lnTo>
                <a:lnTo>
                  <a:pt x="1272296" y="2512067"/>
                </a:lnTo>
                <a:lnTo>
                  <a:pt x="1286790" y="2495846"/>
                </a:lnTo>
                <a:lnTo>
                  <a:pt x="1292045" y="2473262"/>
                </a:lnTo>
                <a:lnTo>
                  <a:pt x="1289218" y="2383902"/>
                </a:lnTo>
                <a:lnTo>
                  <a:pt x="1308630" y="2313863"/>
                </a:lnTo>
                <a:lnTo>
                  <a:pt x="1308999" y="2245643"/>
                </a:lnTo>
                <a:lnTo>
                  <a:pt x="1279267" y="2074396"/>
                </a:lnTo>
                <a:lnTo>
                  <a:pt x="1256295" y="1970288"/>
                </a:lnTo>
                <a:lnTo>
                  <a:pt x="1259916" y="1953481"/>
                </a:lnTo>
                <a:lnTo>
                  <a:pt x="1274297" y="1944666"/>
                </a:lnTo>
                <a:lnTo>
                  <a:pt x="1326442" y="1937149"/>
                </a:lnTo>
                <a:lnTo>
                  <a:pt x="1341486" y="1930130"/>
                </a:lnTo>
                <a:lnTo>
                  <a:pt x="1347754" y="1918921"/>
                </a:lnTo>
                <a:lnTo>
                  <a:pt x="1348646" y="1883031"/>
                </a:lnTo>
                <a:lnTo>
                  <a:pt x="1364259" y="1856859"/>
                </a:lnTo>
                <a:lnTo>
                  <a:pt x="1529055" y="1699852"/>
                </a:lnTo>
                <a:lnTo>
                  <a:pt x="1562519" y="1660054"/>
                </a:lnTo>
                <a:lnTo>
                  <a:pt x="1585998" y="1623217"/>
                </a:lnTo>
                <a:lnTo>
                  <a:pt x="1604161" y="1556183"/>
                </a:lnTo>
                <a:lnTo>
                  <a:pt x="1599423" y="1524867"/>
                </a:lnTo>
                <a:lnTo>
                  <a:pt x="1563347" y="1460933"/>
                </a:lnTo>
                <a:lnTo>
                  <a:pt x="1514292" y="1431753"/>
                </a:lnTo>
                <a:lnTo>
                  <a:pt x="1445579" y="1431418"/>
                </a:lnTo>
                <a:lnTo>
                  <a:pt x="1425191" y="1425656"/>
                </a:lnTo>
                <a:lnTo>
                  <a:pt x="1415141" y="1411881"/>
                </a:lnTo>
                <a:lnTo>
                  <a:pt x="1404816" y="1344952"/>
                </a:lnTo>
                <a:lnTo>
                  <a:pt x="1384321" y="1306687"/>
                </a:lnTo>
                <a:lnTo>
                  <a:pt x="1353092" y="1274838"/>
                </a:lnTo>
                <a:lnTo>
                  <a:pt x="1313384" y="1250770"/>
                </a:lnTo>
                <a:lnTo>
                  <a:pt x="1267455" y="1235850"/>
                </a:lnTo>
                <a:lnTo>
                  <a:pt x="1217562" y="1231442"/>
                </a:lnTo>
                <a:lnTo>
                  <a:pt x="1136749" y="1244056"/>
                </a:lnTo>
                <a:lnTo>
                  <a:pt x="1106200" y="1244892"/>
                </a:lnTo>
                <a:lnTo>
                  <a:pt x="1077912" y="1241525"/>
                </a:lnTo>
                <a:lnTo>
                  <a:pt x="1030328" y="1223323"/>
                </a:lnTo>
                <a:lnTo>
                  <a:pt x="1012879" y="1224807"/>
                </a:lnTo>
                <a:lnTo>
                  <a:pt x="997648" y="1241478"/>
                </a:lnTo>
                <a:lnTo>
                  <a:pt x="950330" y="1318645"/>
                </a:lnTo>
                <a:lnTo>
                  <a:pt x="914054" y="1346762"/>
                </a:lnTo>
                <a:lnTo>
                  <a:pt x="873866" y="1359536"/>
                </a:lnTo>
                <a:lnTo>
                  <a:pt x="833314" y="1355845"/>
                </a:lnTo>
                <a:lnTo>
                  <a:pt x="769981" y="1317647"/>
                </a:lnTo>
                <a:lnTo>
                  <a:pt x="737267" y="1310346"/>
                </a:lnTo>
                <a:lnTo>
                  <a:pt x="691491" y="1312207"/>
                </a:lnTo>
                <a:lnTo>
                  <a:pt x="552758" y="1335843"/>
                </a:lnTo>
                <a:lnTo>
                  <a:pt x="518543" y="1334890"/>
                </a:lnTo>
                <a:lnTo>
                  <a:pt x="514983" y="1315141"/>
                </a:lnTo>
                <a:lnTo>
                  <a:pt x="551142" y="1217361"/>
                </a:lnTo>
                <a:lnTo>
                  <a:pt x="553895" y="1167944"/>
                </a:lnTo>
                <a:lnTo>
                  <a:pt x="543173" y="1129221"/>
                </a:lnTo>
                <a:lnTo>
                  <a:pt x="520528" y="1106840"/>
                </a:lnTo>
                <a:lnTo>
                  <a:pt x="487513" y="1106454"/>
                </a:lnTo>
                <a:lnTo>
                  <a:pt x="402769" y="1145444"/>
                </a:lnTo>
                <a:lnTo>
                  <a:pt x="253666" y="1232872"/>
                </a:lnTo>
                <a:lnTo>
                  <a:pt x="199149" y="1271910"/>
                </a:lnTo>
                <a:lnTo>
                  <a:pt x="185129" y="1269164"/>
                </a:lnTo>
                <a:lnTo>
                  <a:pt x="188008" y="1221944"/>
                </a:lnTo>
                <a:lnTo>
                  <a:pt x="202917" y="1186648"/>
                </a:lnTo>
                <a:lnTo>
                  <a:pt x="225478" y="1149682"/>
                </a:lnTo>
                <a:lnTo>
                  <a:pt x="301805" y="1064890"/>
                </a:lnTo>
                <a:lnTo>
                  <a:pt x="320550" y="1031029"/>
                </a:lnTo>
                <a:lnTo>
                  <a:pt x="310708" y="1015033"/>
                </a:lnTo>
                <a:lnTo>
                  <a:pt x="272055" y="1017883"/>
                </a:lnTo>
                <a:lnTo>
                  <a:pt x="238245" y="1022689"/>
                </a:lnTo>
                <a:lnTo>
                  <a:pt x="296266" y="974803"/>
                </a:lnTo>
                <a:lnTo>
                  <a:pt x="303541" y="962211"/>
                </a:lnTo>
                <a:lnTo>
                  <a:pt x="291641" y="951712"/>
                </a:lnTo>
                <a:lnTo>
                  <a:pt x="259496" y="937976"/>
                </a:lnTo>
                <a:lnTo>
                  <a:pt x="222446" y="914536"/>
                </a:lnTo>
                <a:lnTo>
                  <a:pt x="208526" y="885104"/>
                </a:lnTo>
                <a:lnTo>
                  <a:pt x="217975" y="851720"/>
                </a:lnTo>
                <a:lnTo>
                  <a:pt x="277661" y="780310"/>
                </a:lnTo>
                <a:lnTo>
                  <a:pt x="281300" y="743362"/>
                </a:lnTo>
                <a:lnTo>
                  <a:pt x="264687" y="718959"/>
                </a:lnTo>
                <a:lnTo>
                  <a:pt x="230558" y="720485"/>
                </a:lnTo>
                <a:lnTo>
                  <a:pt x="195058" y="745342"/>
                </a:lnTo>
                <a:lnTo>
                  <a:pt x="138380" y="808635"/>
                </a:lnTo>
                <a:lnTo>
                  <a:pt x="120614" y="810691"/>
                </a:lnTo>
                <a:lnTo>
                  <a:pt x="115925" y="790199"/>
                </a:lnTo>
                <a:lnTo>
                  <a:pt x="142494" y="722600"/>
                </a:lnTo>
                <a:lnTo>
                  <a:pt x="144787" y="703795"/>
                </a:lnTo>
                <a:lnTo>
                  <a:pt x="134855" y="688909"/>
                </a:lnTo>
                <a:lnTo>
                  <a:pt x="93664" y="657929"/>
                </a:lnTo>
                <a:lnTo>
                  <a:pt x="64556" y="621393"/>
                </a:lnTo>
                <a:lnTo>
                  <a:pt x="40200" y="569866"/>
                </a:lnTo>
                <a:lnTo>
                  <a:pt x="0" y="526834"/>
                </a:lnTo>
                <a:lnTo>
                  <a:pt x="376" y="500105"/>
                </a:lnTo>
                <a:lnTo>
                  <a:pt x="37729" y="432567"/>
                </a:lnTo>
                <a:lnTo>
                  <a:pt x="106961" y="363207"/>
                </a:lnTo>
                <a:lnTo>
                  <a:pt x="147186" y="334201"/>
                </a:lnTo>
                <a:lnTo>
                  <a:pt x="187765" y="312369"/>
                </a:lnTo>
                <a:lnTo>
                  <a:pt x="226160" y="300253"/>
                </a:lnTo>
                <a:lnTo>
                  <a:pt x="304328" y="301142"/>
                </a:lnTo>
                <a:lnTo>
                  <a:pt x="359016" y="288979"/>
                </a:lnTo>
                <a:lnTo>
                  <a:pt x="416133" y="267373"/>
                </a:lnTo>
                <a:lnTo>
                  <a:pt x="467917" y="239790"/>
                </a:lnTo>
                <a:lnTo>
                  <a:pt x="506606" y="209697"/>
                </a:lnTo>
                <a:lnTo>
                  <a:pt x="537749" y="148810"/>
                </a:lnTo>
                <a:lnTo>
                  <a:pt x="564857" y="116569"/>
                </a:lnTo>
                <a:lnTo>
                  <a:pt x="602590" y="85393"/>
                </a:lnTo>
                <a:lnTo>
                  <a:pt x="647778" y="56841"/>
                </a:lnTo>
                <a:lnTo>
                  <a:pt x="697251" y="32469"/>
                </a:lnTo>
                <a:lnTo>
                  <a:pt x="747841" y="13833"/>
                </a:lnTo>
                <a:lnTo>
                  <a:pt x="796376" y="2491"/>
                </a:lnTo>
                <a:lnTo>
                  <a:pt x="839688" y="0"/>
                </a:lnTo>
                <a:lnTo>
                  <a:pt x="874605" y="7915"/>
                </a:lnTo>
                <a:lnTo>
                  <a:pt x="939462" y="64565"/>
                </a:lnTo>
                <a:lnTo>
                  <a:pt x="973353" y="107383"/>
                </a:lnTo>
                <a:lnTo>
                  <a:pt x="1001014" y="150708"/>
                </a:lnTo>
                <a:lnTo>
                  <a:pt x="1017040" y="187671"/>
                </a:lnTo>
                <a:lnTo>
                  <a:pt x="1044528" y="208386"/>
                </a:lnTo>
                <a:lnTo>
                  <a:pt x="1095015" y="209268"/>
                </a:lnTo>
                <a:lnTo>
                  <a:pt x="1145974" y="193597"/>
                </a:lnTo>
                <a:lnTo>
                  <a:pt x="1190874" y="146932"/>
                </a:lnTo>
                <a:lnTo>
                  <a:pt x="1223479" y="135387"/>
                </a:lnTo>
                <a:lnTo>
                  <a:pt x="1268106" y="129774"/>
                </a:lnTo>
                <a:lnTo>
                  <a:pt x="1320170" y="129850"/>
                </a:lnTo>
                <a:lnTo>
                  <a:pt x="1375085" y="135374"/>
                </a:lnTo>
                <a:lnTo>
                  <a:pt x="1428264" y="146104"/>
                </a:lnTo>
                <a:lnTo>
                  <a:pt x="1475123" y="161797"/>
                </a:lnTo>
                <a:lnTo>
                  <a:pt x="1511074" y="182212"/>
                </a:lnTo>
                <a:lnTo>
                  <a:pt x="1535621" y="190156"/>
                </a:lnTo>
                <a:lnTo>
                  <a:pt x="1571169" y="184730"/>
                </a:lnTo>
                <a:lnTo>
                  <a:pt x="1617053" y="166189"/>
                </a:lnTo>
                <a:lnTo>
                  <a:pt x="1672606" y="134788"/>
                </a:lnTo>
                <a:lnTo>
                  <a:pt x="1752594" y="83584"/>
                </a:lnTo>
                <a:lnTo>
                  <a:pt x="1766603" y="86855"/>
                </a:lnTo>
                <a:lnTo>
                  <a:pt x="1780556" y="101453"/>
                </a:lnTo>
                <a:lnTo>
                  <a:pt x="1813261" y="158323"/>
                </a:lnTo>
                <a:lnTo>
                  <a:pt x="1831256" y="173752"/>
                </a:lnTo>
                <a:lnTo>
                  <a:pt x="1854961" y="176831"/>
                </a:lnTo>
                <a:lnTo>
                  <a:pt x="1917018" y="164911"/>
                </a:lnTo>
                <a:lnTo>
                  <a:pt x="1944100" y="164417"/>
                </a:lnTo>
                <a:lnTo>
                  <a:pt x="1967666" y="168107"/>
                </a:lnTo>
                <a:lnTo>
                  <a:pt x="2006041" y="185517"/>
                </a:lnTo>
                <a:lnTo>
                  <a:pt x="2171589" y="232467"/>
                </a:lnTo>
                <a:lnTo>
                  <a:pt x="2381158" y="278033"/>
                </a:lnTo>
                <a:lnTo>
                  <a:pt x="2461961" y="286241"/>
                </a:lnTo>
                <a:lnTo>
                  <a:pt x="2520487" y="273239"/>
                </a:lnTo>
                <a:lnTo>
                  <a:pt x="2643313" y="209936"/>
                </a:lnTo>
                <a:lnTo>
                  <a:pt x="2690802" y="190711"/>
                </a:lnTo>
                <a:lnTo>
                  <a:pt x="2732740" y="179777"/>
                </a:lnTo>
                <a:lnTo>
                  <a:pt x="2867674" y="169050"/>
                </a:lnTo>
                <a:lnTo>
                  <a:pt x="2920628" y="158964"/>
                </a:lnTo>
                <a:lnTo>
                  <a:pt x="2941644" y="162096"/>
                </a:lnTo>
                <a:lnTo>
                  <a:pt x="2958695" y="173444"/>
                </a:lnTo>
                <a:lnTo>
                  <a:pt x="3002459" y="225505"/>
                </a:lnTo>
                <a:lnTo>
                  <a:pt x="3043833" y="244248"/>
                </a:lnTo>
                <a:lnTo>
                  <a:pt x="3092565" y="249360"/>
                </a:lnTo>
                <a:lnTo>
                  <a:pt x="3143752" y="240321"/>
                </a:lnTo>
                <a:lnTo>
                  <a:pt x="3192491" y="216611"/>
                </a:lnTo>
                <a:lnTo>
                  <a:pt x="3251690" y="181377"/>
                </a:lnTo>
                <a:lnTo>
                  <a:pt x="3296768" y="167264"/>
                </a:lnTo>
                <a:lnTo>
                  <a:pt x="3331655" y="173939"/>
                </a:lnTo>
                <a:lnTo>
                  <a:pt x="3385816" y="228068"/>
                </a:lnTo>
                <a:lnTo>
                  <a:pt x="3417738" y="247894"/>
                </a:lnTo>
                <a:lnTo>
                  <a:pt x="3455246" y="260445"/>
                </a:lnTo>
                <a:lnTo>
                  <a:pt x="3497534" y="265620"/>
                </a:lnTo>
                <a:lnTo>
                  <a:pt x="3543797" y="263319"/>
                </a:lnTo>
                <a:lnTo>
                  <a:pt x="3593229" y="253442"/>
                </a:lnTo>
                <a:lnTo>
                  <a:pt x="3703590" y="213652"/>
                </a:lnTo>
                <a:lnTo>
                  <a:pt x="3741005" y="206314"/>
                </a:lnTo>
                <a:lnTo>
                  <a:pt x="3768610" y="213926"/>
                </a:lnTo>
                <a:lnTo>
                  <a:pt x="3824209" y="256050"/>
                </a:lnTo>
                <a:lnTo>
                  <a:pt x="3850908" y="266166"/>
                </a:lnTo>
                <a:lnTo>
                  <a:pt x="3880829" y="267450"/>
                </a:lnTo>
                <a:lnTo>
                  <a:pt x="3957256" y="250975"/>
                </a:lnTo>
                <a:lnTo>
                  <a:pt x="3973764" y="255784"/>
                </a:lnTo>
                <a:lnTo>
                  <a:pt x="3969240" y="282061"/>
                </a:lnTo>
                <a:lnTo>
                  <a:pt x="3924822" y="392446"/>
                </a:lnTo>
                <a:lnTo>
                  <a:pt x="3919612" y="426458"/>
                </a:lnTo>
                <a:lnTo>
                  <a:pt x="3933348" y="441807"/>
                </a:lnTo>
                <a:lnTo>
                  <a:pt x="3968552" y="441285"/>
                </a:lnTo>
                <a:lnTo>
                  <a:pt x="4074841" y="417620"/>
                </a:lnTo>
                <a:lnTo>
                  <a:pt x="4111978" y="416957"/>
                </a:lnTo>
                <a:lnTo>
                  <a:pt x="4145195" y="426458"/>
                </a:lnTo>
                <a:lnTo>
                  <a:pt x="4213052" y="465508"/>
                </a:lnTo>
                <a:lnTo>
                  <a:pt x="4244451" y="475777"/>
                </a:lnTo>
                <a:lnTo>
                  <a:pt x="4276186" y="478002"/>
                </a:lnTo>
                <a:lnTo>
                  <a:pt x="4346491" y="465202"/>
                </a:lnTo>
                <a:lnTo>
                  <a:pt x="4372345" y="469853"/>
                </a:lnTo>
                <a:lnTo>
                  <a:pt x="4394643" y="490248"/>
                </a:lnTo>
                <a:lnTo>
                  <a:pt x="4447444" y="571071"/>
                </a:lnTo>
                <a:lnTo>
                  <a:pt x="4470309" y="591204"/>
                </a:lnTo>
                <a:lnTo>
                  <a:pt x="4498202" y="594730"/>
                </a:lnTo>
                <a:lnTo>
                  <a:pt x="4576204" y="579219"/>
                </a:lnTo>
                <a:lnTo>
                  <a:pt x="4611124" y="579308"/>
                </a:lnTo>
                <a:lnTo>
                  <a:pt x="4644663" y="586091"/>
                </a:lnTo>
                <a:lnTo>
                  <a:pt x="4712841" y="613640"/>
                </a:lnTo>
                <a:lnTo>
                  <a:pt x="4757071" y="621169"/>
                </a:lnTo>
                <a:lnTo>
                  <a:pt x="4810608" y="622307"/>
                </a:lnTo>
                <a:lnTo>
                  <a:pt x="4965368" y="605943"/>
                </a:lnTo>
                <a:lnTo>
                  <a:pt x="5019568" y="596001"/>
                </a:lnTo>
                <a:lnTo>
                  <a:pt x="5053038" y="562877"/>
                </a:lnTo>
                <a:lnTo>
                  <a:pt x="5049653" y="531149"/>
                </a:lnTo>
                <a:lnTo>
                  <a:pt x="5053071" y="487716"/>
                </a:lnTo>
                <a:lnTo>
                  <a:pt x="5075297" y="458500"/>
                </a:lnTo>
                <a:lnTo>
                  <a:pt x="5111111" y="445393"/>
                </a:lnTo>
                <a:lnTo>
                  <a:pt x="5155297" y="450287"/>
                </a:lnTo>
                <a:lnTo>
                  <a:pt x="5230877" y="492136"/>
                </a:lnTo>
                <a:lnTo>
                  <a:pt x="5265424" y="506911"/>
                </a:lnTo>
                <a:lnTo>
                  <a:pt x="5301863" y="517812"/>
                </a:lnTo>
                <a:lnTo>
                  <a:pt x="5370946" y="529434"/>
                </a:lnTo>
                <a:lnTo>
                  <a:pt x="5410864" y="542132"/>
                </a:lnTo>
                <a:lnTo>
                  <a:pt x="5450597" y="559557"/>
                </a:lnTo>
                <a:lnTo>
                  <a:pt x="5519862" y="600745"/>
                </a:lnTo>
                <a:lnTo>
                  <a:pt x="5559780" y="619338"/>
                </a:lnTo>
                <a:lnTo>
                  <a:pt x="5600023" y="633681"/>
                </a:lnTo>
                <a:lnTo>
                  <a:pt x="5669149" y="649032"/>
                </a:lnTo>
                <a:lnTo>
                  <a:pt x="5695198" y="659872"/>
                </a:lnTo>
                <a:lnTo>
                  <a:pt x="5713263" y="674055"/>
                </a:lnTo>
                <a:lnTo>
                  <a:pt x="5743366" y="730997"/>
                </a:lnTo>
                <a:lnTo>
                  <a:pt x="5775311" y="750902"/>
                </a:lnTo>
                <a:lnTo>
                  <a:pt x="5813434" y="749695"/>
                </a:lnTo>
                <a:lnTo>
                  <a:pt x="5878389" y="705746"/>
                </a:lnTo>
                <a:lnTo>
                  <a:pt x="5905722" y="696963"/>
                </a:lnTo>
                <a:lnTo>
                  <a:pt x="5943195" y="698691"/>
                </a:lnTo>
                <a:lnTo>
                  <a:pt x="6060481" y="722870"/>
                </a:lnTo>
                <a:lnTo>
                  <a:pt x="6095723" y="723159"/>
                </a:lnTo>
                <a:lnTo>
                  <a:pt x="6118624" y="707237"/>
                </a:lnTo>
                <a:lnTo>
                  <a:pt x="6164870" y="638035"/>
                </a:lnTo>
                <a:lnTo>
                  <a:pt x="6182232" y="622125"/>
                </a:lnTo>
                <a:lnTo>
                  <a:pt x="6200615" y="620932"/>
                </a:lnTo>
                <a:lnTo>
                  <a:pt x="6248083" y="640406"/>
                </a:lnTo>
                <a:lnTo>
                  <a:pt x="6304717" y="651894"/>
                </a:lnTo>
                <a:lnTo>
                  <a:pt x="6379260" y="657908"/>
                </a:lnTo>
                <a:lnTo>
                  <a:pt x="6408605" y="676753"/>
                </a:lnTo>
                <a:lnTo>
                  <a:pt x="6423545" y="714060"/>
                </a:lnTo>
                <a:lnTo>
                  <a:pt x="6434389" y="834950"/>
                </a:lnTo>
                <a:lnTo>
                  <a:pt x="6455169" y="891835"/>
                </a:lnTo>
                <a:lnTo>
                  <a:pt x="6396847" y="993710"/>
                </a:lnTo>
                <a:lnTo>
                  <a:pt x="6278616" y="1128032"/>
                </a:lnTo>
                <a:lnTo>
                  <a:pt x="6193498" y="1206207"/>
                </a:lnTo>
                <a:lnTo>
                  <a:pt x="6122234" y="1254702"/>
                </a:lnTo>
                <a:lnTo>
                  <a:pt x="6049494" y="1271718"/>
                </a:lnTo>
                <a:lnTo>
                  <a:pt x="6033973" y="1280323"/>
                </a:lnTo>
                <a:lnTo>
                  <a:pt x="6002558" y="1322826"/>
                </a:lnTo>
                <a:lnTo>
                  <a:pt x="5914112" y="1404392"/>
                </a:lnTo>
                <a:lnTo>
                  <a:pt x="5902576" y="1421517"/>
                </a:lnTo>
                <a:lnTo>
                  <a:pt x="5821997" y="1472147"/>
                </a:lnTo>
                <a:lnTo>
                  <a:pt x="5581994" y="1540301"/>
                </a:lnTo>
                <a:lnTo>
                  <a:pt x="5472624" y="1562830"/>
                </a:lnTo>
                <a:lnTo>
                  <a:pt x="5434008" y="1567563"/>
                </a:lnTo>
                <a:lnTo>
                  <a:pt x="5390719" y="1568026"/>
                </a:lnTo>
                <a:lnTo>
                  <a:pt x="5366824" y="1587976"/>
                </a:lnTo>
                <a:lnTo>
                  <a:pt x="5336830" y="1629259"/>
                </a:lnTo>
                <a:lnTo>
                  <a:pt x="5253453" y="1777390"/>
                </a:lnTo>
                <a:lnTo>
                  <a:pt x="5234467" y="1834405"/>
                </a:lnTo>
                <a:lnTo>
                  <a:pt x="5237367" y="1892289"/>
                </a:lnTo>
                <a:lnTo>
                  <a:pt x="5279284" y="2061042"/>
                </a:lnTo>
                <a:lnTo>
                  <a:pt x="5280609" y="2106422"/>
                </a:lnTo>
                <a:lnTo>
                  <a:pt x="5257355" y="2129494"/>
                </a:lnTo>
                <a:lnTo>
                  <a:pt x="5162086" y="2155424"/>
                </a:lnTo>
                <a:lnTo>
                  <a:pt x="5129633" y="2158071"/>
                </a:lnTo>
                <a:lnTo>
                  <a:pt x="5106510" y="2153997"/>
                </a:lnTo>
                <a:lnTo>
                  <a:pt x="5074169" y="2124116"/>
                </a:lnTo>
                <a:lnTo>
                  <a:pt x="5058764" y="2123737"/>
                </a:lnTo>
                <a:lnTo>
                  <a:pt x="5043853" y="2145023"/>
                </a:lnTo>
                <a:lnTo>
                  <a:pt x="4965230" y="2397626"/>
                </a:lnTo>
                <a:lnTo>
                  <a:pt x="4942768" y="2446970"/>
                </a:lnTo>
                <a:lnTo>
                  <a:pt x="4919110" y="2485171"/>
                </a:lnTo>
                <a:lnTo>
                  <a:pt x="4894078" y="2512501"/>
                </a:lnTo>
                <a:lnTo>
                  <a:pt x="4844687" y="2546425"/>
                </a:lnTo>
                <a:lnTo>
                  <a:pt x="4822184" y="2577194"/>
                </a:lnTo>
                <a:lnTo>
                  <a:pt x="4781017" y="2668735"/>
                </a:lnTo>
                <a:lnTo>
                  <a:pt x="4749848" y="2782403"/>
                </a:lnTo>
                <a:lnTo>
                  <a:pt x="4734534" y="2896747"/>
                </a:lnTo>
                <a:lnTo>
                  <a:pt x="4734653" y="2947469"/>
                </a:lnTo>
                <a:lnTo>
                  <a:pt x="4764504" y="3122261"/>
                </a:lnTo>
                <a:lnTo>
                  <a:pt x="4768865" y="3186440"/>
                </a:lnTo>
                <a:lnTo>
                  <a:pt x="4786930" y="3226719"/>
                </a:lnTo>
                <a:lnTo>
                  <a:pt x="4815283" y="3265027"/>
                </a:lnTo>
                <a:lnTo>
                  <a:pt x="4850095" y="3297163"/>
                </a:lnTo>
                <a:lnTo>
                  <a:pt x="4887540" y="3318927"/>
                </a:lnTo>
                <a:lnTo>
                  <a:pt x="4967858" y="3330908"/>
                </a:lnTo>
                <a:lnTo>
                  <a:pt x="5006830" y="3347298"/>
                </a:lnTo>
                <a:lnTo>
                  <a:pt x="5038460" y="3372193"/>
                </a:lnTo>
                <a:lnTo>
                  <a:pt x="5060505" y="3402493"/>
                </a:lnTo>
                <a:lnTo>
                  <a:pt x="5070719" y="3435098"/>
                </a:lnTo>
                <a:lnTo>
                  <a:pt x="5066860" y="3466911"/>
                </a:lnTo>
                <a:lnTo>
                  <a:pt x="5046682" y="3494830"/>
                </a:lnTo>
                <a:lnTo>
                  <a:pt x="4994725" y="3535962"/>
                </a:lnTo>
                <a:lnTo>
                  <a:pt x="4955460" y="3557522"/>
                </a:lnTo>
                <a:lnTo>
                  <a:pt x="4922611" y="3561725"/>
                </a:lnTo>
                <a:lnTo>
                  <a:pt x="4870081" y="3542968"/>
                </a:lnTo>
                <a:lnTo>
                  <a:pt x="4851991" y="3545108"/>
                </a:lnTo>
                <a:lnTo>
                  <a:pt x="4767357" y="3655881"/>
                </a:lnTo>
                <a:lnTo>
                  <a:pt x="4646617" y="3866659"/>
                </a:lnTo>
                <a:lnTo>
                  <a:pt x="4601417" y="3969171"/>
                </a:lnTo>
                <a:lnTo>
                  <a:pt x="4579684" y="4052642"/>
                </a:lnTo>
                <a:lnTo>
                  <a:pt x="4577569" y="4088067"/>
                </a:lnTo>
                <a:lnTo>
                  <a:pt x="4581262" y="4119727"/>
                </a:lnTo>
                <a:lnTo>
                  <a:pt x="4605995" y="4173083"/>
                </a:lnTo>
                <a:lnTo>
                  <a:pt x="4653727" y="4215366"/>
                </a:lnTo>
                <a:lnTo>
                  <a:pt x="4732725" y="4256397"/>
                </a:lnTo>
                <a:lnTo>
                  <a:pt x="4748089" y="4270709"/>
                </a:lnTo>
                <a:lnTo>
                  <a:pt x="4732124" y="4282036"/>
                </a:lnTo>
                <a:lnTo>
                  <a:pt x="4684689" y="4296296"/>
                </a:lnTo>
                <a:lnTo>
                  <a:pt x="4641964" y="4304460"/>
                </a:lnTo>
                <a:lnTo>
                  <a:pt x="4595582" y="4306553"/>
                </a:lnTo>
                <a:lnTo>
                  <a:pt x="4547050" y="4302549"/>
                </a:lnTo>
                <a:lnTo>
                  <a:pt x="4435829" y="4280699"/>
                </a:lnTo>
                <a:lnTo>
                  <a:pt x="4376956" y="4278275"/>
                </a:lnTo>
                <a:lnTo>
                  <a:pt x="4324277" y="4284522"/>
                </a:lnTo>
                <a:lnTo>
                  <a:pt x="4280810" y="4298812"/>
                </a:lnTo>
                <a:lnTo>
                  <a:pt x="4249573" y="4320519"/>
                </a:lnTo>
                <a:lnTo>
                  <a:pt x="4210523" y="4391824"/>
                </a:lnTo>
                <a:lnTo>
                  <a:pt x="4144577" y="4461404"/>
                </a:lnTo>
                <a:lnTo>
                  <a:pt x="4123931" y="4500261"/>
                </a:lnTo>
                <a:lnTo>
                  <a:pt x="4108709" y="4546506"/>
                </a:lnTo>
                <a:lnTo>
                  <a:pt x="4099873" y="4596283"/>
                </a:lnTo>
                <a:lnTo>
                  <a:pt x="4098381" y="4645735"/>
                </a:lnTo>
                <a:lnTo>
                  <a:pt x="4104667" y="4710972"/>
                </a:lnTo>
                <a:lnTo>
                  <a:pt x="4078402" y="4763206"/>
                </a:lnTo>
                <a:lnTo>
                  <a:pt x="4014671" y="4840116"/>
                </a:lnTo>
                <a:lnTo>
                  <a:pt x="3990697" y="4896927"/>
                </a:lnTo>
                <a:lnTo>
                  <a:pt x="3952293" y="4906508"/>
                </a:lnTo>
                <a:lnTo>
                  <a:pt x="3900029" y="4901031"/>
                </a:lnTo>
                <a:lnTo>
                  <a:pt x="3848145" y="4879804"/>
                </a:lnTo>
                <a:lnTo>
                  <a:pt x="3812541" y="4861254"/>
                </a:lnTo>
                <a:lnTo>
                  <a:pt x="3778949" y="4854941"/>
                </a:lnTo>
                <a:lnTo>
                  <a:pt x="3739790" y="4862277"/>
                </a:lnTo>
                <a:lnTo>
                  <a:pt x="3687481" y="4884674"/>
                </a:lnTo>
                <a:lnTo>
                  <a:pt x="3588507" y="4935429"/>
                </a:lnTo>
                <a:lnTo>
                  <a:pt x="3566054" y="4940218"/>
                </a:lnTo>
                <a:lnTo>
                  <a:pt x="3546252" y="4937884"/>
                </a:lnTo>
                <a:lnTo>
                  <a:pt x="3499840" y="4914615"/>
                </a:lnTo>
                <a:lnTo>
                  <a:pt x="3463365" y="4909402"/>
                </a:lnTo>
                <a:lnTo>
                  <a:pt x="3418788" y="4912776"/>
                </a:lnTo>
                <a:lnTo>
                  <a:pt x="3366052" y="4924751"/>
                </a:lnTo>
                <a:lnTo>
                  <a:pt x="3305101" y="4945341"/>
                </a:lnTo>
                <a:lnTo>
                  <a:pt x="3162652" y="5006513"/>
                </a:lnTo>
                <a:lnTo>
                  <a:pt x="3114567" y="5021163"/>
                </a:lnTo>
                <a:lnTo>
                  <a:pt x="3077449" y="5020907"/>
                </a:lnTo>
                <a:lnTo>
                  <a:pt x="2984026" y="4990378"/>
                </a:lnTo>
                <a:lnTo>
                  <a:pt x="2930832" y="4978050"/>
                </a:lnTo>
                <a:lnTo>
                  <a:pt x="2878739" y="4971072"/>
                </a:lnTo>
                <a:lnTo>
                  <a:pt x="2828941" y="4969356"/>
                </a:lnTo>
                <a:lnTo>
                  <a:pt x="2782633" y="4972809"/>
                </a:lnTo>
                <a:lnTo>
                  <a:pt x="2741009" y="4981342"/>
                </a:lnTo>
                <a:lnTo>
                  <a:pt x="2705263" y="4994864"/>
                </a:lnTo>
                <a:lnTo>
                  <a:pt x="2676589" y="5013283"/>
                </a:lnTo>
                <a:lnTo>
                  <a:pt x="2634344" y="5062808"/>
                </a:lnTo>
                <a:lnTo>
                  <a:pt x="2602329" y="5089243"/>
                </a:lnTo>
                <a:lnTo>
                  <a:pt x="2515539" y="5138899"/>
                </a:lnTo>
                <a:lnTo>
                  <a:pt x="2411354" y="5178214"/>
                </a:lnTo>
                <a:lnTo>
                  <a:pt x="2357595" y="5191724"/>
                </a:lnTo>
                <a:lnTo>
                  <a:pt x="2234649" y="5209066"/>
                </a:lnTo>
                <a:lnTo>
                  <a:pt x="2190541" y="5221518"/>
                </a:lnTo>
                <a:lnTo>
                  <a:pt x="2168630" y="5241206"/>
                </a:lnTo>
                <a:lnTo>
                  <a:pt x="2164558" y="5272052"/>
                </a:lnTo>
                <a:lnTo>
                  <a:pt x="2182704" y="5370895"/>
                </a:lnTo>
                <a:lnTo>
                  <a:pt x="2177330" y="5411689"/>
                </a:lnTo>
                <a:lnTo>
                  <a:pt x="2157933" y="5440688"/>
                </a:lnTo>
                <a:lnTo>
                  <a:pt x="1975520" y="5519893"/>
                </a:lnTo>
                <a:lnTo>
                  <a:pt x="1945196" y="5526444"/>
                </a:lnTo>
                <a:lnTo>
                  <a:pt x="1920403" y="552305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SPAIN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AE8F44-7D2A-693E-D660-1491196F3384}"/>
              </a:ext>
            </a:extLst>
          </p:cNvPr>
          <p:cNvSpPr/>
          <p:nvPr/>
        </p:nvSpPr>
        <p:spPr>
          <a:xfrm>
            <a:off x="6324600" y="9034258"/>
            <a:ext cx="990600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D99BDF2-710F-21A0-0F7C-55BE035B7AF1}"/>
              </a:ext>
            </a:extLst>
          </p:cNvPr>
          <p:cNvSpPr/>
          <p:nvPr/>
        </p:nvSpPr>
        <p:spPr>
          <a:xfrm>
            <a:off x="2819400" y="9029700"/>
            <a:ext cx="750654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2E97D3-42DF-E8B4-8AE1-43EA7951A320}"/>
              </a:ext>
            </a:extLst>
          </p:cNvPr>
          <p:cNvSpPr txBox="1"/>
          <p:nvPr/>
        </p:nvSpPr>
        <p:spPr>
          <a:xfrm>
            <a:off x="470864" y="9668034"/>
            <a:ext cx="1360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 counts as of 1/1/2026.  Actual counts can vary by ±3%, daily.  Ask your ROS Research Manager for exact daily counts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52067" y="4607061"/>
          <a:ext cx="5626730" cy="4618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4659">
                <a:tc>
                  <a:txBody>
                    <a:bodyPr/>
                    <a:lstStyle/>
                    <a:p>
                      <a:pPr marR="18415" algn="r">
                        <a:lnSpc>
                          <a:spcPts val="1240"/>
                        </a:lnSpc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Neurologist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R="2032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Nuclear</a:t>
                      </a:r>
                      <a:r>
                        <a:rPr sz="1050" spc="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35" dirty="0">
                          <a:latin typeface="Tahoma"/>
                          <a:cs typeface="Tahoma"/>
                        </a:rPr>
                        <a:t>Medicine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050" spc="-25" dirty="0">
                          <a:latin typeface="Tahoma"/>
                          <a:cs typeface="Tahoma"/>
                        </a:rPr>
                        <a:t>600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869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4200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Nurses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36000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Obstetrics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10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Gynecologist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9000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Oncologist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3300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Ophthalmologist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6000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20" dirty="0">
                          <a:latin typeface="Tahoma"/>
                          <a:cs typeface="Tahoma"/>
                        </a:rPr>
                        <a:t>Orthopedic</a:t>
                      </a:r>
                      <a:r>
                        <a:rPr sz="105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Surgery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5400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Otolaryngologist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3800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Pediatrics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21000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Pharmacists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19000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Physical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45" dirty="0">
                          <a:latin typeface="Tahoma"/>
                          <a:cs typeface="Tahoma"/>
                        </a:rPr>
                        <a:t>Medicine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3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105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20" dirty="0">
                          <a:latin typeface="Tahoma"/>
                          <a:cs typeface="Tahoma"/>
                        </a:rPr>
                        <a:t>Rehab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6200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Plastic</a:t>
                      </a:r>
                      <a:r>
                        <a:rPr sz="105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Surgery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5900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Psychiatry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12000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Radiation</a:t>
                      </a:r>
                      <a:r>
                        <a:rPr sz="105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35" dirty="0">
                          <a:latin typeface="Tahoma"/>
                          <a:cs typeface="Tahoma"/>
                        </a:rPr>
                        <a:t>Oncology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2200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Radiology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5800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28345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Respirology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Rheumatologist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Urologist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2800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3900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4100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Veterinarians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19000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1195"/>
                        </a:lnSpc>
                        <a:spcBef>
                          <a:spcPts val="240"/>
                        </a:spcBef>
                      </a:pPr>
                      <a:r>
                        <a:rPr sz="1050" spc="-50" dirty="0">
                          <a:latin typeface="Tahoma"/>
                          <a:cs typeface="Tahoma"/>
                        </a:rPr>
                        <a:t>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95"/>
                        </a:lnSpc>
                        <a:spcBef>
                          <a:spcPts val="24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5000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820046" y="756754"/>
            <a:ext cx="1308100" cy="143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0705" marR="5080" indent="-268605" algn="r">
              <a:lnSpc>
                <a:spcPct val="146900"/>
              </a:lnSpc>
              <a:spcBef>
                <a:spcPts val="95"/>
              </a:spcBef>
            </a:pPr>
            <a:r>
              <a:rPr sz="1050" spc="-10" dirty="0">
                <a:latin typeface="Tahoma"/>
                <a:cs typeface="Tahoma"/>
              </a:rPr>
              <a:t>Anesthesiologist Cardiologist</a:t>
            </a:r>
            <a:endParaRPr sz="1050">
              <a:latin typeface="Tahoma"/>
              <a:cs typeface="Tahoma"/>
            </a:endParaRPr>
          </a:p>
          <a:p>
            <a:pPr marL="12700" marR="6350" indent="791210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Dentists Dermatology </a:t>
            </a:r>
            <a:r>
              <a:rPr sz="1050" spc="10" dirty="0">
                <a:latin typeface="Tahoma"/>
                <a:cs typeface="Tahoma"/>
              </a:rPr>
              <a:t>Emergency</a:t>
            </a:r>
            <a:r>
              <a:rPr sz="1050" spc="8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Endocrinology</a:t>
            </a:r>
            <a:endParaRPr sz="105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53462" y="2241851"/>
          <a:ext cx="5432423" cy="2298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1454"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Family/General</a:t>
                      </a:r>
                      <a:r>
                        <a:rPr sz="1050" spc="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Practice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39000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Gastroenterologist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3700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General</a:t>
                      </a:r>
                      <a:r>
                        <a:rPr sz="105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Surgery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6700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294"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dirty="0">
                          <a:latin typeface="Tahoma"/>
                          <a:cs typeface="Tahoma"/>
                        </a:rPr>
                        <a:t>Geriatric</a:t>
                      </a:r>
                      <a:r>
                        <a:rPr sz="105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35" dirty="0">
                          <a:latin typeface="Tahoma"/>
                          <a:cs typeface="Tahoma"/>
                        </a:rPr>
                        <a:t>Medicine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03530" marR="84455" indent="347980" algn="r">
                        <a:lnSpc>
                          <a:spcPct val="146900"/>
                        </a:lnSpc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Hematologist Immunologist </a:t>
                      </a:r>
                      <a:r>
                        <a:rPr sz="1050" dirty="0">
                          <a:latin typeface="Tahoma"/>
                          <a:cs typeface="Tahoma"/>
                        </a:rPr>
                        <a:t>Infectious </a:t>
                      </a:r>
                      <a:r>
                        <a:rPr sz="1050" spc="-10" dirty="0">
                          <a:latin typeface="Tahoma"/>
                          <a:cs typeface="Tahoma"/>
                        </a:rPr>
                        <a:t>Diseases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1250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6230">
                        <a:lnSpc>
                          <a:spcPct val="100000"/>
                        </a:lnSpc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2200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3100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4500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Internal</a:t>
                      </a:r>
                      <a:r>
                        <a:rPr sz="10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35" dirty="0">
                          <a:latin typeface="Tahoma"/>
                          <a:cs typeface="Tahoma"/>
                        </a:rPr>
                        <a:t>Medicine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AC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32000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Neonatologist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1800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50" spc="-10" dirty="0">
                          <a:latin typeface="Tahoma"/>
                          <a:cs typeface="Tahoma"/>
                        </a:rPr>
                        <a:t>Nephrologist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195"/>
                        </a:lnSpc>
                        <a:spcBef>
                          <a:spcPts val="300"/>
                        </a:spcBef>
                      </a:pPr>
                      <a:r>
                        <a:rPr sz="1050" spc="-20" dirty="0">
                          <a:latin typeface="Tahoma"/>
                          <a:cs typeface="Tahoma"/>
                        </a:rPr>
                        <a:t>3800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207093" y="831760"/>
            <a:ext cx="3409315" cy="1386840"/>
          </a:xfrm>
          <a:custGeom>
            <a:avLst/>
            <a:gdLst/>
            <a:ahLst/>
            <a:cxnLst/>
            <a:rect l="l" t="t" r="r" b="b"/>
            <a:pathLst>
              <a:path w="3409315" h="1386839">
                <a:moveTo>
                  <a:pt x="2796921" y="1189761"/>
                </a:moveTo>
                <a:lnTo>
                  <a:pt x="2782239" y="1175080"/>
                </a:lnTo>
                <a:lnTo>
                  <a:pt x="0" y="1175080"/>
                </a:lnTo>
                <a:lnTo>
                  <a:pt x="0" y="1386598"/>
                </a:lnTo>
                <a:lnTo>
                  <a:pt x="2782239" y="1386598"/>
                </a:lnTo>
                <a:lnTo>
                  <a:pt x="2796921" y="1371917"/>
                </a:lnTo>
                <a:lnTo>
                  <a:pt x="2796921" y="1189761"/>
                </a:lnTo>
                <a:close/>
              </a:path>
              <a:path w="3409315" h="1386839">
                <a:moveTo>
                  <a:pt x="2865132" y="14681"/>
                </a:moveTo>
                <a:lnTo>
                  <a:pt x="2850464" y="0"/>
                </a:lnTo>
                <a:lnTo>
                  <a:pt x="0" y="0"/>
                </a:lnTo>
                <a:lnTo>
                  <a:pt x="0" y="211518"/>
                </a:lnTo>
                <a:lnTo>
                  <a:pt x="2850464" y="211518"/>
                </a:lnTo>
                <a:lnTo>
                  <a:pt x="2865132" y="196837"/>
                </a:lnTo>
                <a:lnTo>
                  <a:pt x="2865132" y="14681"/>
                </a:lnTo>
                <a:close/>
              </a:path>
              <a:path w="3409315" h="1386839">
                <a:moveTo>
                  <a:pt x="3001568" y="954747"/>
                </a:moveTo>
                <a:lnTo>
                  <a:pt x="2986900" y="940066"/>
                </a:lnTo>
                <a:lnTo>
                  <a:pt x="0" y="940066"/>
                </a:lnTo>
                <a:lnTo>
                  <a:pt x="0" y="1151585"/>
                </a:lnTo>
                <a:lnTo>
                  <a:pt x="2986900" y="1151585"/>
                </a:lnTo>
                <a:lnTo>
                  <a:pt x="3001568" y="1136904"/>
                </a:lnTo>
                <a:lnTo>
                  <a:pt x="3001568" y="954747"/>
                </a:lnTo>
                <a:close/>
              </a:path>
              <a:path w="3409315" h="1386839">
                <a:moveTo>
                  <a:pt x="3274441" y="719721"/>
                </a:moveTo>
                <a:lnTo>
                  <a:pt x="3259759" y="705053"/>
                </a:lnTo>
                <a:lnTo>
                  <a:pt x="0" y="705053"/>
                </a:lnTo>
                <a:lnTo>
                  <a:pt x="0" y="916559"/>
                </a:lnTo>
                <a:lnTo>
                  <a:pt x="3259759" y="916559"/>
                </a:lnTo>
                <a:lnTo>
                  <a:pt x="3274441" y="901890"/>
                </a:lnTo>
                <a:lnTo>
                  <a:pt x="3274441" y="719721"/>
                </a:lnTo>
                <a:close/>
              </a:path>
              <a:path w="3409315" h="1386839">
                <a:moveTo>
                  <a:pt x="3408769" y="470039"/>
                </a:moveTo>
                <a:lnTo>
                  <a:pt x="0" y="470039"/>
                </a:lnTo>
                <a:lnTo>
                  <a:pt x="0" y="681545"/>
                </a:lnTo>
                <a:lnTo>
                  <a:pt x="3408769" y="681545"/>
                </a:lnTo>
                <a:lnTo>
                  <a:pt x="3408769" y="470039"/>
                </a:lnTo>
                <a:close/>
              </a:path>
              <a:path w="3409315" h="1386839">
                <a:moveTo>
                  <a:pt x="3408769" y="235013"/>
                </a:moveTo>
                <a:lnTo>
                  <a:pt x="0" y="235013"/>
                </a:lnTo>
                <a:lnTo>
                  <a:pt x="0" y="446532"/>
                </a:lnTo>
                <a:lnTo>
                  <a:pt x="3408769" y="446532"/>
                </a:lnTo>
                <a:lnTo>
                  <a:pt x="3408769" y="235013"/>
                </a:lnTo>
                <a:close/>
              </a:path>
            </a:pathLst>
          </a:custGeom>
          <a:solidFill>
            <a:srgbClr val="62A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7101" y="2476867"/>
            <a:ext cx="2524125" cy="212090"/>
          </a:xfrm>
          <a:custGeom>
            <a:avLst/>
            <a:gdLst/>
            <a:ahLst/>
            <a:cxnLst/>
            <a:rect l="l" t="t" r="r" b="b"/>
            <a:pathLst>
              <a:path w="2524125" h="212089">
                <a:moveTo>
                  <a:pt x="2509370" y="211513"/>
                </a:moveTo>
                <a:lnTo>
                  <a:pt x="0" y="211513"/>
                </a:lnTo>
                <a:lnTo>
                  <a:pt x="0" y="0"/>
                </a:lnTo>
                <a:lnTo>
                  <a:pt x="2509370" y="0"/>
                </a:lnTo>
                <a:lnTo>
                  <a:pt x="2511528" y="429"/>
                </a:lnTo>
                <a:lnTo>
                  <a:pt x="2524048" y="14677"/>
                </a:lnTo>
                <a:lnTo>
                  <a:pt x="2524048" y="196836"/>
                </a:lnTo>
                <a:lnTo>
                  <a:pt x="2509370" y="211513"/>
                </a:lnTo>
                <a:close/>
              </a:path>
            </a:pathLst>
          </a:custGeom>
          <a:solidFill>
            <a:srgbClr val="62A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7093" y="2946907"/>
            <a:ext cx="3070225" cy="916940"/>
          </a:xfrm>
          <a:custGeom>
            <a:avLst/>
            <a:gdLst/>
            <a:ahLst/>
            <a:cxnLst/>
            <a:rect l="l" t="t" r="r" b="b"/>
            <a:pathLst>
              <a:path w="3070225" h="916939">
                <a:moveTo>
                  <a:pt x="852716" y="14668"/>
                </a:moveTo>
                <a:lnTo>
                  <a:pt x="838047" y="0"/>
                </a:lnTo>
                <a:lnTo>
                  <a:pt x="0" y="0"/>
                </a:lnTo>
                <a:lnTo>
                  <a:pt x="0" y="211505"/>
                </a:lnTo>
                <a:lnTo>
                  <a:pt x="838047" y="211505"/>
                </a:lnTo>
                <a:lnTo>
                  <a:pt x="852716" y="196837"/>
                </a:lnTo>
                <a:lnTo>
                  <a:pt x="852716" y="14668"/>
                </a:lnTo>
                <a:close/>
              </a:path>
              <a:path w="3070225" h="916939">
                <a:moveTo>
                  <a:pt x="1500784" y="484708"/>
                </a:moveTo>
                <a:lnTo>
                  <a:pt x="1486115" y="470027"/>
                </a:lnTo>
                <a:lnTo>
                  <a:pt x="0" y="470027"/>
                </a:lnTo>
                <a:lnTo>
                  <a:pt x="0" y="681545"/>
                </a:lnTo>
                <a:lnTo>
                  <a:pt x="1486115" y="681545"/>
                </a:lnTo>
                <a:lnTo>
                  <a:pt x="1500784" y="666864"/>
                </a:lnTo>
                <a:lnTo>
                  <a:pt x="1500784" y="484708"/>
                </a:lnTo>
                <a:close/>
              </a:path>
              <a:path w="3070225" h="916939">
                <a:moveTo>
                  <a:pt x="2114740" y="719721"/>
                </a:moveTo>
                <a:lnTo>
                  <a:pt x="2100072" y="705040"/>
                </a:lnTo>
                <a:lnTo>
                  <a:pt x="0" y="705040"/>
                </a:lnTo>
                <a:lnTo>
                  <a:pt x="0" y="916559"/>
                </a:lnTo>
                <a:lnTo>
                  <a:pt x="2100072" y="916559"/>
                </a:lnTo>
                <a:lnTo>
                  <a:pt x="2114740" y="901877"/>
                </a:lnTo>
                <a:lnTo>
                  <a:pt x="2114740" y="719721"/>
                </a:lnTo>
                <a:close/>
              </a:path>
              <a:path w="3070225" h="916939">
                <a:moveTo>
                  <a:pt x="3069793" y="249694"/>
                </a:moveTo>
                <a:lnTo>
                  <a:pt x="3055112" y="235013"/>
                </a:lnTo>
                <a:lnTo>
                  <a:pt x="0" y="235013"/>
                </a:lnTo>
                <a:lnTo>
                  <a:pt x="0" y="446532"/>
                </a:lnTo>
                <a:lnTo>
                  <a:pt x="3055112" y="446532"/>
                </a:lnTo>
                <a:lnTo>
                  <a:pt x="3069793" y="431850"/>
                </a:lnTo>
                <a:lnTo>
                  <a:pt x="3069793" y="249694"/>
                </a:lnTo>
                <a:close/>
              </a:path>
            </a:pathLst>
          </a:custGeom>
          <a:solidFill>
            <a:srgbClr val="62A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7093" y="4121987"/>
            <a:ext cx="2592705" cy="447040"/>
          </a:xfrm>
          <a:custGeom>
            <a:avLst/>
            <a:gdLst/>
            <a:ahLst/>
            <a:cxnLst/>
            <a:rect l="l" t="t" r="r" b="b"/>
            <a:pathLst>
              <a:path w="2592704" h="447039">
                <a:moveTo>
                  <a:pt x="1227912" y="14668"/>
                </a:moveTo>
                <a:lnTo>
                  <a:pt x="1213243" y="0"/>
                </a:lnTo>
                <a:lnTo>
                  <a:pt x="0" y="0"/>
                </a:lnTo>
                <a:lnTo>
                  <a:pt x="0" y="211505"/>
                </a:lnTo>
                <a:lnTo>
                  <a:pt x="1213243" y="211505"/>
                </a:lnTo>
                <a:lnTo>
                  <a:pt x="1227912" y="196837"/>
                </a:lnTo>
                <a:lnTo>
                  <a:pt x="1227912" y="14668"/>
                </a:lnTo>
                <a:close/>
              </a:path>
              <a:path w="2592704" h="447039">
                <a:moveTo>
                  <a:pt x="2592273" y="249682"/>
                </a:moveTo>
                <a:lnTo>
                  <a:pt x="2577592" y="235013"/>
                </a:lnTo>
                <a:lnTo>
                  <a:pt x="0" y="235013"/>
                </a:lnTo>
                <a:lnTo>
                  <a:pt x="0" y="446519"/>
                </a:lnTo>
                <a:lnTo>
                  <a:pt x="2577592" y="446519"/>
                </a:lnTo>
                <a:lnTo>
                  <a:pt x="2592273" y="431850"/>
                </a:lnTo>
                <a:lnTo>
                  <a:pt x="2592273" y="249682"/>
                </a:lnTo>
                <a:close/>
              </a:path>
            </a:pathLst>
          </a:custGeom>
          <a:solidFill>
            <a:srgbClr val="62A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7093" y="4592014"/>
            <a:ext cx="3409315" cy="4441825"/>
          </a:xfrm>
          <a:custGeom>
            <a:avLst/>
            <a:gdLst/>
            <a:ahLst/>
            <a:cxnLst/>
            <a:rect l="l" t="t" r="r" b="b"/>
            <a:pathLst>
              <a:path w="3409315" h="4441825">
                <a:moveTo>
                  <a:pt x="409308" y="249694"/>
                </a:moveTo>
                <a:lnTo>
                  <a:pt x="394627" y="235013"/>
                </a:lnTo>
                <a:lnTo>
                  <a:pt x="0" y="235013"/>
                </a:lnTo>
                <a:lnTo>
                  <a:pt x="0" y="446532"/>
                </a:lnTo>
                <a:lnTo>
                  <a:pt x="394627" y="446532"/>
                </a:lnTo>
                <a:lnTo>
                  <a:pt x="409308" y="431850"/>
                </a:lnTo>
                <a:lnTo>
                  <a:pt x="409308" y="249694"/>
                </a:lnTo>
                <a:close/>
              </a:path>
              <a:path w="3409315" h="4441825">
                <a:moveTo>
                  <a:pt x="1500784" y="3069882"/>
                </a:moveTo>
                <a:lnTo>
                  <a:pt x="1486115" y="3055201"/>
                </a:lnTo>
                <a:lnTo>
                  <a:pt x="0" y="3055201"/>
                </a:lnTo>
                <a:lnTo>
                  <a:pt x="0" y="3266719"/>
                </a:lnTo>
                <a:lnTo>
                  <a:pt x="1486115" y="3266719"/>
                </a:lnTo>
                <a:lnTo>
                  <a:pt x="1500784" y="3252038"/>
                </a:lnTo>
                <a:lnTo>
                  <a:pt x="1500784" y="3069882"/>
                </a:lnTo>
                <a:close/>
              </a:path>
              <a:path w="3409315" h="4441825">
                <a:moveTo>
                  <a:pt x="1910092" y="3774922"/>
                </a:moveTo>
                <a:lnTo>
                  <a:pt x="1895411" y="3760254"/>
                </a:lnTo>
                <a:lnTo>
                  <a:pt x="0" y="3760254"/>
                </a:lnTo>
                <a:lnTo>
                  <a:pt x="0" y="3971760"/>
                </a:lnTo>
                <a:lnTo>
                  <a:pt x="1895411" y="3971760"/>
                </a:lnTo>
                <a:lnTo>
                  <a:pt x="1910092" y="3957091"/>
                </a:lnTo>
                <a:lnTo>
                  <a:pt x="1910092" y="3774922"/>
                </a:lnTo>
                <a:close/>
              </a:path>
              <a:path w="3409315" h="4441825">
                <a:moveTo>
                  <a:pt x="2251176" y="954735"/>
                </a:moveTo>
                <a:lnTo>
                  <a:pt x="2236508" y="940066"/>
                </a:lnTo>
                <a:lnTo>
                  <a:pt x="0" y="940066"/>
                </a:lnTo>
                <a:lnTo>
                  <a:pt x="0" y="1151572"/>
                </a:lnTo>
                <a:lnTo>
                  <a:pt x="2236508" y="1151572"/>
                </a:lnTo>
                <a:lnTo>
                  <a:pt x="2251176" y="1136904"/>
                </a:lnTo>
                <a:lnTo>
                  <a:pt x="2251176" y="954735"/>
                </a:lnTo>
                <a:close/>
              </a:path>
              <a:path w="3409315" h="4441825">
                <a:moveTo>
                  <a:pt x="2592273" y="1659788"/>
                </a:moveTo>
                <a:lnTo>
                  <a:pt x="2577592" y="1645107"/>
                </a:lnTo>
                <a:lnTo>
                  <a:pt x="0" y="1645107"/>
                </a:lnTo>
                <a:lnTo>
                  <a:pt x="0" y="1856625"/>
                </a:lnTo>
                <a:lnTo>
                  <a:pt x="2577592" y="1856625"/>
                </a:lnTo>
                <a:lnTo>
                  <a:pt x="2592273" y="1841944"/>
                </a:lnTo>
                <a:lnTo>
                  <a:pt x="2592273" y="1659788"/>
                </a:lnTo>
                <a:close/>
              </a:path>
              <a:path w="3409315" h="4441825">
                <a:moveTo>
                  <a:pt x="2660485" y="3539909"/>
                </a:moveTo>
                <a:lnTo>
                  <a:pt x="2645803" y="3525228"/>
                </a:lnTo>
                <a:lnTo>
                  <a:pt x="0" y="3525228"/>
                </a:lnTo>
                <a:lnTo>
                  <a:pt x="0" y="3736746"/>
                </a:lnTo>
                <a:lnTo>
                  <a:pt x="2645803" y="3736746"/>
                </a:lnTo>
                <a:lnTo>
                  <a:pt x="2660485" y="3722065"/>
                </a:lnTo>
                <a:lnTo>
                  <a:pt x="2660485" y="3539909"/>
                </a:lnTo>
                <a:close/>
              </a:path>
              <a:path w="3409315" h="4441825">
                <a:moveTo>
                  <a:pt x="2796921" y="4009936"/>
                </a:moveTo>
                <a:lnTo>
                  <a:pt x="2782239" y="3995267"/>
                </a:lnTo>
                <a:lnTo>
                  <a:pt x="0" y="3995267"/>
                </a:lnTo>
                <a:lnTo>
                  <a:pt x="0" y="4206773"/>
                </a:lnTo>
                <a:lnTo>
                  <a:pt x="2782239" y="4206773"/>
                </a:lnTo>
                <a:lnTo>
                  <a:pt x="2796921" y="4192105"/>
                </a:lnTo>
                <a:lnTo>
                  <a:pt x="2796921" y="4009936"/>
                </a:lnTo>
                <a:close/>
              </a:path>
              <a:path w="3409315" h="4441825">
                <a:moveTo>
                  <a:pt x="2865132" y="14681"/>
                </a:moveTo>
                <a:lnTo>
                  <a:pt x="2850464" y="0"/>
                </a:lnTo>
                <a:lnTo>
                  <a:pt x="0" y="0"/>
                </a:lnTo>
                <a:lnTo>
                  <a:pt x="0" y="211518"/>
                </a:lnTo>
                <a:lnTo>
                  <a:pt x="2850464" y="211518"/>
                </a:lnTo>
                <a:lnTo>
                  <a:pt x="2865132" y="196837"/>
                </a:lnTo>
                <a:lnTo>
                  <a:pt x="2865132" y="14681"/>
                </a:lnTo>
                <a:close/>
              </a:path>
              <a:path w="3409315" h="4441825">
                <a:moveTo>
                  <a:pt x="3408769" y="4230281"/>
                </a:moveTo>
                <a:lnTo>
                  <a:pt x="0" y="4230281"/>
                </a:lnTo>
                <a:lnTo>
                  <a:pt x="0" y="4441799"/>
                </a:lnTo>
                <a:lnTo>
                  <a:pt x="3408769" y="4441799"/>
                </a:lnTo>
                <a:lnTo>
                  <a:pt x="3408769" y="4230281"/>
                </a:lnTo>
                <a:close/>
              </a:path>
              <a:path w="3409315" h="4441825">
                <a:moveTo>
                  <a:pt x="3408769" y="3290214"/>
                </a:moveTo>
                <a:lnTo>
                  <a:pt x="0" y="3290214"/>
                </a:lnTo>
                <a:lnTo>
                  <a:pt x="0" y="3501733"/>
                </a:lnTo>
                <a:lnTo>
                  <a:pt x="3408769" y="3501733"/>
                </a:lnTo>
                <a:lnTo>
                  <a:pt x="3408769" y="3290214"/>
                </a:lnTo>
                <a:close/>
              </a:path>
              <a:path w="3409315" h="4441825">
                <a:moveTo>
                  <a:pt x="3408769" y="2820187"/>
                </a:moveTo>
                <a:lnTo>
                  <a:pt x="0" y="2820187"/>
                </a:lnTo>
                <a:lnTo>
                  <a:pt x="0" y="3031706"/>
                </a:lnTo>
                <a:lnTo>
                  <a:pt x="3408769" y="3031706"/>
                </a:lnTo>
                <a:lnTo>
                  <a:pt x="3408769" y="2820187"/>
                </a:lnTo>
                <a:close/>
              </a:path>
              <a:path w="3409315" h="4441825">
                <a:moveTo>
                  <a:pt x="3408769" y="2585174"/>
                </a:moveTo>
                <a:lnTo>
                  <a:pt x="0" y="2585174"/>
                </a:lnTo>
                <a:lnTo>
                  <a:pt x="0" y="2796679"/>
                </a:lnTo>
                <a:lnTo>
                  <a:pt x="3408769" y="2796679"/>
                </a:lnTo>
                <a:lnTo>
                  <a:pt x="3408769" y="2585174"/>
                </a:lnTo>
                <a:close/>
              </a:path>
              <a:path w="3409315" h="4441825">
                <a:moveTo>
                  <a:pt x="3408769" y="2350160"/>
                </a:moveTo>
                <a:lnTo>
                  <a:pt x="0" y="2350160"/>
                </a:lnTo>
                <a:lnTo>
                  <a:pt x="0" y="2561666"/>
                </a:lnTo>
                <a:lnTo>
                  <a:pt x="3408769" y="2561666"/>
                </a:lnTo>
                <a:lnTo>
                  <a:pt x="3408769" y="2350160"/>
                </a:lnTo>
                <a:close/>
              </a:path>
              <a:path w="3409315" h="4441825">
                <a:moveTo>
                  <a:pt x="3408769" y="2115134"/>
                </a:moveTo>
                <a:lnTo>
                  <a:pt x="0" y="2115134"/>
                </a:lnTo>
                <a:lnTo>
                  <a:pt x="0" y="2326652"/>
                </a:lnTo>
                <a:lnTo>
                  <a:pt x="3408769" y="2326652"/>
                </a:lnTo>
                <a:lnTo>
                  <a:pt x="3408769" y="2115134"/>
                </a:lnTo>
                <a:close/>
              </a:path>
              <a:path w="3409315" h="4441825">
                <a:moveTo>
                  <a:pt x="3408769" y="1880120"/>
                </a:moveTo>
                <a:lnTo>
                  <a:pt x="0" y="1880120"/>
                </a:lnTo>
                <a:lnTo>
                  <a:pt x="0" y="2091639"/>
                </a:lnTo>
                <a:lnTo>
                  <a:pt x="3408769" y="2091639"/>
                </a:lnTo>
                <a:lnTo>
                  <a:pt x="3408769" y="1880120"/>
                </a:lnTo>
                <a:close/>
              </a:path>
              <a:path w="3409315" h="4441825">
                <a:moveTo>
                  <a:pt x="3408769" y="1410093"/>
                </a:moveTo>
                <a:lnTo>
                  <a:pt x="0" y="1410093"/>
                </a:lnTo>
                <a:lnTo>
                  <a:pt x="0" y="1621612"/>
                </a:lnTo>
                <a:lnTo>
                  <a:pt x="3408769" y="1621612"/>
                </a:lnTo>
                <a:lnTo>
                  <a:pt x="3408769" y="1410093"/>
                </a:lnTo>
                <a:close/>
              </a:path>
              <a:path w="3409315" h="4441825">
                <a:moveTo>
                  <a:pt x="3408769" y="1175080"/>
                </a:moveTo>
                <a:lnTo>
                  <a:pt x="0" y="1175080"/>
                </a:lnTo>
                <a:lnTo>
                  <a:pt x="0" y="1386586"/>
                </a:lnTo>
                <a:lnTo>
                  <a:pt x="3408769" y="1386586"/>
                </a:lnTo>
                <a:lnTo>
                  <a:pt x="3408769" y="1175080"/>
                </a:lnTo>
                <a:close/>
              </a:path>
              <a:path w="3409315" h="4441825">
                <a:moveTo>
                  <a:pt x="3408769" y="705040"/>
                </a:moveTo>
                <a:lnTo>
                  <a:pt x="0" y="705040"/>
                </a:lnTo>
                <a:lnTo>
                  <a:pt x="0" y="916559"/>
                </a:lnTo>
                <a:lnTo>
                  <a:pt x="3408769" y="916559"/>
                </a:lnTo>
                <a:lnTo>
                  <a:pt x="3408769" y="705040"/>
                </a:lnTo>
                <a:close/>
              </a:path>
              <a:path w="3409315" h="4441825">
                <a:moveTo>
                  <a:pt x="3408769" y="470027"/>
                </a:moveTo>
                <a:lnTo>
                  <a:pt x="0" y="470027"/>
                </a:lnTo>
                <a:lnTo>
                  <a:pt x="0" y="681545"/>
                </a:lnTo>
                <a:lnTo>
                  <a:pt x="3408769" y="681545"/>
                </a:lnTo>
                <a:lnTo>
                  <a:pt x="3408769" y="470027"/>
                </a:lnTo>
                <a:close/>
              </a:path>
            </a:pathLst>
          </a:custGeom>
          <a:solidFill>
            <a:srgbClr val="62AC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94040" y="838468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4200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9754" y="1073491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6600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9754" y="1308516"/>
            <a:ext cx="41655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0" dirty="0">
                <a:latin typeface="Tahoma"/>
                <a:cs typeface="Tahoma"/>
              </a:rPr>
              <a:t>31000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25810" y="1470150"/>
            <a:ext cx="815975" cy="73088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685"/>
              </a:spcBef>
            </a:pPr>
            <a:r>
              <a:rPr sz="1050" spc="-20" dirty="0">
                <a:latin typeface="Tahoma"/>
                <a:cs typeface="Tahoma"/>
              </a:rPr>
              <a:t>4800</a:t>
            </a:r>
            <a:endParaRPr sz="1050">
              <a:latin typeface="Tahoma"/>
              <a:cs typeface="Tahoma"/>
            </a:endParaRPr>
          </a:p>
          <a:p>
            <a:pPr marL="217170">
              <a:lnSpc>
                <a:spcPct val="100000"/>
              </a:lnSpc>
              <a:spcBef>
                <a:spcPts val="590"/>
              </a:spcBef>
            </a:pPr>
            <a:r>
              <a:rPr sz="1050" spc="-20" dirty="0">
                <a:latin typeface="Tahoma"/>
                <a:cs typeface="Tahoma"/>
              </a:rPr>
              <a:t>4400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50" spc="-20" dirty="0">
                <a:latin typeface="Tahoma"/>
                <a:cs typeface="Tahoma"/>
              </a:rPr>
              <a:t>4100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763222" y="0"/>
            <a:ext cx="9252585" cy="9251950"/>
            <a:chOff x="8763222" y="0"/>
            <a:chExt cx="9252585" cy="925195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72494" y="0"/>
              <a:ext cx="3343274" cy="17144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3222" y="1718391"/>
              <a:ext cx="8954066" cy="753313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614357" y="1404412"/>
            <a:ext cx="1567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181818"/>
                </a:solidFill>
                <a:latin typeface="Tahoma"/>
                <a:cs typeface="Tahoma"/>
              </a:rPr>
              <a:t>CHINA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994271-BF1A-27A9-C05C-8110130D44E7}"/>
              </a:ext>
            </a:extLst>
          </p:cNvPr>
          <p:cNvSpPr/>
          <p:nvPr/>
        </p:nvSpPr>
        <p:spPr>
          <a:xfrm>
            <a:off x="6324600" y="9034258"/>
            <a:ext cx="990600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6304AB-2977-6919-0F80-37DFC8318B80}"/>
              </a:ext>
            </a:extLst>
          </p:cNvPr>
          <p:cNvSpPr/>
          <p:nvPr/>
        </p:nvSpPr>
        <p:spPr>
          <a:xfrm>
            <a:off x="2819400" y="9029700"/>
            <a:ext cx="750654" cy="25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128F8-D35C-5495-D51F-AEB30B7D4F62}"/>
              </a:ext>
            </a:extLst>
          </p:cNvPr>
          <p:cNvSpPr txBox="1"/>
          <p:nvPr/>
        </p:nvSpPr>
        <p:spPr>
          <a:xfrm>
            <a:off x="470864" y="9668034"/>
            <a:ext cx="1360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 counts as of 1/1/2026.  Actual counts can vary by ±3%, daily.  Ask your ROS Research Manager for exact daily counts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394" y="2372889"/>
            <a:ext cx="11181394" cy="55395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1838325"/>
            <a:ext cx="76200" cy="76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2219325"/>
            <a:ext cx="76200" cy="76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2600325"/>
            <a:ext cx="76200" cy="76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2981325"/>
            <a:ext cx="76200" cy="76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3362325"/>
            <a:ext cx="76200" cy="76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3743325"/>
            <a:ext cx="76200" cy="76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4124325"/>
            <a:ext cx="76200" cy="76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4505325"/>
            <a:ext cx="76200" cy="762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4886325"/>
            <a:ext cx="76200" cy="76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5267325"/>
            <a:ext cx="76200" cy="762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5648325"/>
            <a:ext cx="76200" cy="762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6029325"/>
            <a:ext cx="76200" cy="762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6410325"/>
            <a:ext cx="76200" cy="762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6791325"/>
            <a:ext cx="76200" cy="762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7172325"/>
            <a:ext cx="76200" cy="762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7553325"/>
            <a:ext cx="76200" cy="762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7934325"/>
            <a:ext cx="76200" cy="762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8315325"/>
            <a:ext cx="76200" cy="762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8696325"/>
            <a:ext cx="76200" cy="762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38" y="9077325"/>
            <a:ext cx="76200" cy="7620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424288" y="1259004"/>
            <a:ext cx="4630420" cy="800163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spc="-10" dirty="0">
                <a:solidFill>
                  <a:srgbClr val="181818"/>
                </a:solidFill>
                <a:latin typeface="Tahoma"/>
                <a:cs typeface="Tahoma"/>
              </a:rPr>
              <a:t>Specialties:</a:t>
            </a:r>
            <a:endParaRPr sz="2000">
              <a:latin typeface="Tahoma"/>
              <a:cs typeface="Tahoma"/>
            </a:endParaRPr>
          </a:p>
          <a:p>
            <a:pPr marL="444500" marR="403860">
              <a:lnSpc>
                <a:spcPct val="113599"/>
              </a:lnSpc>
              <a:spcBef>
                <a:spcPts val="40"/>
              </a:spcBef>
            </a:pPr>
            <a:r>
              <a:rPr sz="2200" spc="-180" dirty="0">
                <a:solidFill>
                  <a:srgbClr val="181818"/>
                </a:solidFill>
                <a:latin typeface="Lucida Sans Unicode"/>
                <a:cs typeface="Lucida Sans Unicode"/>
              </a:rPr>
              <a:t>General</a:t>
            </a:r>
            <a:r>
              <a:rPr sz="2200" spc="-21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200" spc="-145" dirty="0">
                <a:solidFill>
                  <a:srgbClr val="181818"/>
                </a:solidFill>
                <a:latin typeface="Lucida Sans Unicode"/>
                <a:cs typeface="Lucida Sans Unicode"/>
              </a:rPr>
              <a:t>Practice</a:t>
            </a:r>
            <a:r>
              <a:rPr sz="2200" spc="-21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050" dirty="0">
                <a:solidFill>
                  <a:srgbClr val="181818"/>
                </a:solidFill>
                <a:latin typeface="Arial MT"/>
                <a:cs typeface="Arial MT"/>
              </a:rPr>
              <a:t>/</a:t>
            </a:r>
            <a:r>
              <a:rPr sz="2050" spc="-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2200" spc="-180" dirty="0">
                <a:solidFill>
                  <a:srgbClr val="181818"/>
                </a:solidFill>
                <a:latin typeface="Lucida Sans Unicode"/>
                <a:cs typeface="Lucida Sans Unicode"/>
              </a:rPr>
              <a:t>Family</a:t>
            </a:r>
            <a:r>
              <a:rPr sz="2200" spc="-21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200" spc="-114" dirty="0">
                <a:solidFill>
                  <a:srgbClr val="181818"/>
                </a:solidFill>
                <a:latin typeface="Lucida Sans Unicode"/>
                <a:cs typeface="Lucida Sans Unicode"/>
              </a:rPr>
              <a:t>Practice </a:t>
            </a:r>
            <a:r>
              <a:rPr sz="2200" spc="-180" dirty="0">
                <a:solidFill>
                  <a:srgbClr val="181818"/>
                </a:solidFill>
                <a:latin typeface="Lucida Sans Unicode"/>
                <a:cs typeface="Lucida Sans Unicode"/>
              </a:rPr>
              <a:t>Internal</a:t>
            </a:r>
            <a:r>
              <a:rPr sz="2200" spc="-204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181818"/>
                </a:solidFill>
                <a:latin typeface="Lucida Sans Unicode"/>
                <a:cs typeface="Lucida Sans Unicode"/>
              </a:rPr>
              <a:t>Medicine</a:t>
            </a:r>
            <a:endParaRPr sz="2200">
              <a:latin typeface="Lucida Sans Unicode"/>
              <a:cs typeface="Lucida Sans Unicode"/>
            </a:endParaRPr>
          </a:p>
          <a:p>
            <a:pPr marL="444500" marR="2393315">
              <a:lnSpc>
                <a:spcPct val="113599"/>
              </a:lnSpc>
            </a:pPr>
            <a:r>
              <a:rPr sz="2200" spc="-65" dirty="0">
                <a:solidFill>
                  <a:srgbClr val="181818"/>
                </a:solidFill>
                <a:latin typeface="Lucida Sans Unicode"/>
                <a:cs typeface="Lucida Sans Unicode"/>
              </a:rPr>
              <a:t>Pediatrics </a:t>
            </a:r>
            <a:r>
              <a:rPr sz="2200" spc="-190" dirty="0">
                <a:solidFill>
                  <a:srgbClr val="181818"/>
                </a:solidFill>
                <a:latin typeface="Lucida Sans Unicode"/>
                <a:cs typeface="Lucida Sans Unicode"/>
              </a:rPr>
              <a:t>Ophthalmology </a:t>
            </a:r>
            <a:r>
              <a:rPr sz="2200" spc="-65" dirty="0">
                <a:solidFill>
                  <a:srgbClr val="181818"/>
                </a:solidFill>
                <a:latin typeface="Lucida Sans Unicode"/>
                <a:cs typeface="Lucida Sans Unicode"/>
              </a:rPr>
              <a:t>Psychiatry</a:t>
            </a:r>
            <a:endParaRPr sz="2200">
              <a:latin typeface="Lucida Sans Unicode"/>
              <a:cs typeface="Lucida Sans Unicode"/>
            </a:endParaRPr>
          </a:p>
          <a:p>
            <a:pPr marL="444500" marR="5080">
              <a:lnSpc>
                <a:spcPct val="113599"/>
              </a:lnSpc>
              <a:spcBef>
                <a:spcPts val="5"/>
              </a:spcBef>
            </a:pPr>
            <a:r>
              <a:rPr sz="2200" spc="-200" dirty="0">
                <a:solidFill>
                  <a:srgbClr val="181818"/>
                </a:solidFill>
                <a:latin typeface="Lucida Sans Unicode"/>
                <a:cs typeface="Lucida Sans Unicode"/>
              </a:rPr>
              <a:t>Ob</a:t>
            </a:r>
            <a:r>
              <a:rPr sz="2050" spc="-200" dirty="0">
                <a:solidFill>
                  <a:srgbClr val="181818"/>
                </a:solidFill>
                <a:latin typeface="Arial MT"/>
                <a:cs typeface="Arial MT"/>
              </a:rPr>
              <a:t>-</a:t>
            </a:r>
            <a:r>
              <a:rPr sz="2200" spc="-175" dirty="0">
                <a:solidFill>
                  <a:srgbClr val="181818"/>
                </a:solidFill>
                <a:latin typeface="Lucida Sans Unicode"/>
                <a:cs typeface="Lucida Sans Unicode"/>
              </a:rPr>
              <a:t>Gyn</a:t>
            </a:r>
            <a:r>
              <a:rPr sz="2200" spc="-204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050" spc="-190" dirty="0">
                <a:solidFill>
                  <a:srgbClr val="181818"/>
                </a:solidFill>
                <a:latin typeface="Arial MT"/>
                <a:cs typeface="Arial MT"/>
              </a:rPr>
              <a:t>(</a:t>
            </a:r>
            <a:r>
              <a:rPr sz="2200" spc="-190" dirty="0">
                <a:solidFill>
                  <a:srgbClr val="181818"/>
                </a:solidFill>
                <a:latin typeface="Lucida Sans Unicode"/>
                <a:cs typeface="Lucida Sans Unicode"/>
              </a:rPr>
              <a:t>Obstetrics</a:t>
            </a:r>
            <a:r>
              <a:rPr sz="2200" spc="-20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200" spc="-180" dirty="0">
                <a:solidFill>
                  <a:srgbClr val="181818"/>
                </a:solidFill>
                <a:latin typeface="Lucida Sans Unicode"/>
                <a:cs typeface="Lucida Sans Unicode"/>
              </a:rPr>
              <a:t>and</a:t>
            </a:r>
            <a:r>
              <a:rPr sz="2200" spc="-20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200" spc="-130" dirty="0">
                <a:solidFill>
                  <a:srgbClr val="181818"/>
                </a:solidFill>
                <a:latin typeface="Lucida Sans Unicode"/>
                <a:cs typeface="Lucida Sans Unicode"/>
              </a:rPr>
              <a:t>Gynecology</a:t>
            </a:r>
            <a:r>
              <a:rPr sz="2050" spc="-130" dirty="0">
                <a:solidFill>
                  <a:srgbClr val="181818"/>
                </a:solidFill>
                <a:latin typeface="Arial MT"/>
                <a:cs typeface="Arial MT"/>
              </a:rPr>
              <a:t>) </a:t>
            </a:r>
            <a:r>
              <a:rPr sz="2200" spc="-90" dirty="0">
                <a:solidFill>
                  <a:srgbClr val="181818"/>
                </a:solidFill>
                <a:latin typeface="Lucida Sans Unicode"/>
                <a:cs typeface="Lucida Sans Unicode"/>
              </a:rPr>
              <a:t>Pulmonology</a:t>
            </a:r>
            <a:endParaRPr sz="2200">
              <a:latin typeface="Lucida Sans Unicode"/>
              <a:cs typeface="Lucida Sans Unicode"/>
            </a:endParaRPr>
          </a:p>
          <a:p>
            <a:pPr marL="444500">
              <a:lnSpc>
                <a:spcPct val="100000"/>
              </a:lnSpc>
              <a:spcBef>
                <a:spcPts val="359"/>
              </a:spcBef>
            </a:pPr>
            <a:r>
              <a:rPr sz="2200" spc="-75" dirty="0">
                <a:solidFill>
                  <a:srgbClr val="181818"/>
                </a:solidFill>
                <a:latin typeface="Lucida Sans Unicode"/>
                <a:cs typeface="Lucida Sans Unicode"/>
              </a:rPr>
              <a:t>Cardiology</a:t>
            </a:r>
            <a:endParaRPr sz="2200">
              <a:latin typeface="Lucida Sans Unicode"/>
              <a:cs typeface="Lucida Sans Unicode"/>
            </a:endParaRPr>
          </a:p>
          <a:p>
            <a:pPr marL="444500" marR="914400">
              <a:lnSpc>
                <a:spcPct val="113599"/>
              </a:lnSpc>
            </a:pPr>
            <a:r>
              <a:rPr sz="2200" spc="-170" dirty="0">
                <a:solidFill>
                  <a:srgbClr val="181818"/>
                </a:solidFill>
                <a:latin typeface="Lucida Sans Unicode"/>
                <a:cs typeface="Lucida Sans Unicode"/>
              </a:rPr>
              <a:t>Endocrinology</a:t>
            </a:r>
            <a:r>
              <a:rPr sz="2200" spc="-18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050" dirty="0">
                <a:solidFill>
                  <a:srgbClr val="181818"/>
                </a:solidFill>
                <a:latin typeface="Arial MT"/>
                <a:cs typeface="Arial MT"/>
              </a:rPr>
              <a:t>/</a:t>
            </a:r>
            <a:r>
              <a:rPr sz="2050" spc="-5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2200" spc="-165" dirty="0">
                <a:solidFill>
                  <a:srgbClr val="181818"/>
                </a:solidFill>
                <a:latin typeface="Lucida Sans Unicode"/>
                <a:cs typeface="Lucida Sans Unicode"/>
              </a:rPr>
              <a:t>Diabetology </a:t>
            </a:r>
            <a:r>
              <a:rPr sz="2200" spc="-110" dirty="0">
                <a:solidFill>
                  <a:srgbClr val="181818"/>
                </a:solidFill>
                <a:latin typeface="Lucida Sans Unicode"/>
                <a:cs typeface="Lucida Sans Unicode"/>
              </a:rPr>
              <a:t>Dermatology </a:t>
            </a:r>
            <a:r>
              <a:rPr sz="2200" spc="-125" dirty="0">
                <a:solidFill>
                  <a:srgbClr val="181818"/>
                </a:solidFill>
                <a:latin typeface="Lucida Sans Unicode"/>
                <a:cs typeface="Lucida Sans Unicode"/>
              </a:rPr>
              <a:t>Gastroenterology </a:t>
            </a:r>
            <a:r>
              <a:rPr sz="2200" spc="-70" dirty="0">
                <a:solidFill>
                  <a:srgbClr val="181818"/>
                </a:solidFill>
                <a:latin typeface="Lucida Sans Unicode"/>
                <a:cs typeface="Lucida Sans Unicode"/>
              </a:rPr>
              <a:t>Neurology</a:t>
            </a:r>
            <a:endParaRPr sz="2200">
              <a:latin typeface="Lucida Sans Unicode"/>
              <a:cs typeface="Lucida Sans Unicode"/>
            </a:endParaRPr>
          </a:p>
          <a:p>
            <a:pPr marL="444500" marR="1469390">
              <a:lnSpc>
                <a:spcPct val="113599"/>
              </a:lnSpc>
            </a:pPr>
            <a:r>
              <a:rPr sz="2200" spc="-85" dirty="0">
                <a:solidFill>
                  <a:srgbClr val="181818"/>
                </a:solidFill>
                <a:latin typeface="Lucida Sans Unicode"/>
                <a:cs typeface="Lucida Sans Unicode"/>
              </a:rPr>
              <a:t>Nephrology </a:t>
            </a:r>
            <a:r>
              <a:rPr sz="2200" spc="-105" dirty="0">
                <a:solidFill>
                  <a:srgbClr val="181818"/>
                </a:solidFill>
                <a:latin typeface="Lucida Sans Unicode"/>
                <a:cs typeface="Lucida Sans Unicode"/>
              </a:rPr>
              <a:t>Rheumatology </a:t>
            </a:r>
            <a:r>
              <a:rPr sz="2200" spc="-175" dirty="0">
                <a:solidFill>
                  <a:srgbClr val="181818"/>
                </a:solidFill>
                <a:latin typeface="Lucida Sans Unicode"/>
                <a:cs typeface="Lucida Sans Unicode"/>
              </a:rPr>
              <a:t>Oncology</a:t>
            </a:r>
            <a:r>
              <a:rPr sz="2200" spc="-21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050" dirty="0">
                <a:solidFill>
                  <a:srgbClr val="181818"/>
                </a:solidFill>
                <a:latin typeface="Arial MT"/>
                <a:cs typeface="Arial MT"/>
              </a:rPr>
              <a:t>/</a:t>
            </a:r>
            <a:r>
              <a:rPr sz="2050" spc="-9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2200" spc="-180" dirty="0">
                <a:solidFill>
                  <a:srgbClr val="181818"/>
                </a:solidFill>
                <a:latin typeface="Lucida Sans Unicode"/>
                <a:cs typeface="Lucida Sans Unicode"/>
              </a:rPr>
              <a:t>Hematology </a:t>
            </a:r>
            <a:r>
              <a:rPr sz="2200" spc="-40" dirty="0">
                <a:solidFill>
                  <a:srgbClr val="181818"/>
                </a:solidFill>
                <a:latin typeface="Lucida Sans Unicode"/>
                <a:cs typeface="Lucida Sans Unicode"/>
              </a:rPr>
              <a:t>Urology</a:t>
            </a:r>
            <a:endParaRPr sz="2200">
              <a:latin typeface="Lucida Sans Unicode"/>
              <a:cs typeface="Lucida Sans Unicode"/>
            </a:endParaRPr>
          </a:p>
          <a:p>
            <a:pPr marL="444500" marR="1902460">
              <a:lnSpc>
                <a:spcPct val="113599"/>
              </a:lnSpc>
            </a:pPr>
            <a:r>
              <a:rPr sz="2200" spc="-190" dirty="0">
                <a:solidFill>
                  <a:srgbClr val="181818"/>
                </a:solidFill>
                <a:latin typeface="Lucida Sans Unicode"/>
                <a:cs typeface="Lucida Sans Unicode"/>
              </a:rPr>
              <a:t>Orthopedic</a:t>
            </a:r>
            <a:r>
              <a:rPr sz="2200" spc="-18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200" spc="-114" dirty="0">
                <a:solidFill>
                  <a:srgbClr val="181818"/>
                </a:solidFill>
                <a:latin typeface="Lucida Sans Unicode"/>
                <a:cs typeface="Lucida Sans Unicode"/>
              </a:rPr>
              <a:t>Surgery </a:t>
            </a:r>
            <a:r>
              <a:rPr sz="2200" spc="-180" dirty="0">
                <a:solidFill>
                  <a:srgbClr val="181818"/>
                </a:solidFill>
                <a:latin typeface="Lucida Sans Unicode"/>
                <a:cs typeface="Lucida Sans Unicode"/>
              </a:rPr>
              <a:t>General</a:t>
            </a:r>
            <a:r>
              <a:rPr sz="2200" spc="-20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181818"/>
                </a:solidFill>
                <a:latin typeface="Lucida Sans Unicode"/>
                <a:cs typeface="Lucida Sans Unicode"/>
              </a:rPr>
              <a:t>Surgery </a:t>
            </a:r>
            <a:r>
              <a:rPr sz="2200" spc="-60" dirty="0">
                <a:solidFill>
                  <a:srgbClr val="181818"/>
                </a:solidFill>
                <a:latin typeface="Lucida Sans Unicode"/>
                <a:cs typeface="Lucida Sans Unicode"/>
              </a:rPr>
              <a:t>Radiology </a:t>
            </a:r>
            <a:r>
              <a:rPr sz="2200" spc="-190" dirty="0">
                <a:solidFill>
                  <a:srgbClr val="181818"/>
                </a:solidFill>
                <a:latin typeface="Lucida Sans Unicode"/>
                <a:cs typeface="Lucida Sans Unicode"/>
              </a:rPr>
              <a:t>Veterinary</a:t>
            </a:r>
            <a:r>
              <a:rPr sz="2200" spc="-21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2200" spc="-145" dirty="0">
                <a:solidFill>
                  <a:srgbClr val="181818"/>
                </a:solidFill>
                <a:latin typeface="Lucida Sans Unicode"/>
                <a:cs typeface="Lucida Sans Unicode"/>
              </a:rPr>
              <a:t>Medicine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72495" y="0"/>
            <a:ext cx="334327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AA72A-2E0C-B010-3D63-654F1B7F5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A7F47A-3772-8A5C-655F-F76B0245624E}"/>
              </a:ext>
            </a:extLst>
          </p:cNvPr>
          <p:cNvSpPr txBox="1"/>
          <p:nvPr/>
        </p:nvSpPr>
        <p:spPr>
          <a:xfrm>
            <a:off x="1249491" y="1623791"/>
            <a:ext cx="12635190" cy="634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22" b="1" dirty="0"/>
              <a:t>What Set the ROS Research Panels Apart from All Others: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90E28-8F0F-F7F0-C0F8-A862D43E2D7A}"/>
              </a:ext>
            </a:extLst>
          </p:cNvPr>
          <p:cNvSpPr txBox="1"/>
          <p:nvPr/>
        </p:nvSpPr>
        <p:spPr>
          <a:xfrm>
            <a:off x="1249491" y="3133221"/>
            <a:ext cx="16116056" cy="666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9098" indent="-559098"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3522" b="1" dirty="0">
                <a:solidFill>
                  <a:schemeClr val="accent1"/>
                </a:solidFill>
              </a:rPr>
              <a:t>Invitation Method: </a:t>
            </a:r>
            <a:r>
              <a:rPr lang="en-US" sz="3522" dirty="0">
                <a:solidFill>
                  <a:schemeClr val="accent1"/>
                </a:solidFill>
              </a:rPr>
              <a:t>Rather than relying on mass email invitations, ROS intercepts potential panelists at 20+ B2B, B2C, Technology and international websites  </a:t>
            </a:r>
          </a:p>
          <a:p>
            <a:pPr marL="559098" indent="-559098"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3522" b="1" dirty="0">
                <a:solidFill>
                  <a:schemeClr val="accent1"/>
                </a:solidFill>
              </a:rPr>
              <a:t>Recruitment Method:  </a:t>
            </a:r>
            <a:r>
              <a:rPr lang="en-US" sz="3522" dirty="0">
                <a:solidFill>
                  <a:schemeClr val="accent1"/>
                </a:solidFill>
              </a:rPr>
              <a:t>All panelist are subject to a proprietary double opt-in recruitment process</a:t>
            </a:r>
            <a:endParaRPr lang="en-US" sz="3522" b="1" dirty="0">
              <a:solidFill>
                <a:schemeClr val="accent1"/>
              </a:solidFill>
            </a:endParaRPr>
          </a:p>
          <a:p>
            <a:pPr marL="559098" indent="-559098"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3522" b="1" dirty="0">
                <a:solidFill>
                  <a:schemeClr val="accent1"/>
                </a:solidFill>
              </a:rPr>
              <a:t>Phone verification:  </a:t>
            </a:r>
            <a:r>
              <a:rPr lang="en-US" sz="3522" dirty="0">
                <a:solidFill>
                  <a:schemeClr val="accent1"/>
                </a:solidFill>
              </a:rPr>
              <a:t>Unlike any other panel provider, </a:t>
            </a:r>
            <a:r>
              <a:rPr lang="en-US" sz="3522" u="sng" dirty="0">
                <a:solidFill>
                  <a:schemeClr val="accent1"/>
                </a:solidFill>
              </a:rPr>
              <a:t>every new panelist is interviewed &amp; screened by telephone</a:t>
            </a:r>
          </a:p>
          <a:p>
            <a:pPr marL="559098" indent="-559098"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3522" b="1" dirty="0">
                <a:solidFill>
                  <a:schemeClr val="accent1"/>
                </a:solidFill>
              </a:rPr>
              <a:t>Specialty panels:  </a:t>
            </a:r>
            <a:r>
              <a:rPr lang="en-US" sz="3522" dirty="0">
                <a:solidFill>
                  <a:schemeClr val="accent1"/>
                </a:solidFill>
              </a:rPr>
              <a:t>All panelists are highly profiled and invited to participate in a specialty panel based on his or her specific interests </a:t>
            </a:r>
          </a:p>
          <a:p>
            <a:pPr marL="559098" indent="-559098"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3522" b="1" dirty="0">
                <a:solidFill>
                  <a:schemeClr val="accent1"/>
                </a:solidFill>
              </a:rPr>
              <a:t>Survey Engagement:  </a:t>
            </a:r>
            <a:r>
              <a:rPr lang="en-US" sz="3522" dirty="0">
                <a:solidFill>
                  <a:schemeClr val="accent1"/>
                </a:solidFill>
              </a:rPr>
              <a:t>Our ongoing profiling process yields survey participation rates between 50%-70% depending on the specific panel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40A6-5DBB-F4C4-B103-29D7CC3725CD}"/>
              </a:ext>
            </a:extLst>
          </p:cNvPr>
          <p:cNvSpPr txBox="1"/>
          <p:nvPr/>
        </p:nvSpPr>
        <p:spPr>
          <a:xfrm>
            <a:off x="1249491" y="2176261"/>
            <a:ext cx="16311492" cy="93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9" dirty="0"/>
              <a:t>Our rigorous panel management methods ensure that every panelist is credible &amp; willing to share the most insightful responses to research questions.  </a:t>
            </a:r>
          </a:p>
        </p:txBody>
      </p:sp>
      <p:pic>
        <p:nvPicPr>
          <p:cNvPr id="3074" name="Picture 2" descr="Free Gold Ribbon Cliparts, Download Free Gold Ribbon Cliparts png images, Free ClipArts on ...">
            <a:extLst>
              <a:ext uri="{FF2B5EF4-FFF2-40B4-BE49-F238E27FC236}">
                <a16:creationId xmlns:a16="http://schemas.microsoft.com/office/drawing/2014/main" id="{6DC7F9A1-99A4-5162-80A1-5DC05D35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14" y="3246226"/>
            <a:ext cx="447261" cy="8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Gold Ribbon Cliparts, Download Free Gold Ribbon Cliparts png images, Free ClipArts on ...">
            <a:extLst>
              <a:ext uri="{FF2B5EF4-FFF2-40B4-BE49-F238E27FC236}">
                <a16:creationId xmlns:a16="http://schemas.microsoft.com/office/drawing/2014/main" id="{E8559134-0DB2-E508-BE07-174CB348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33" y="4997560"/>
            <a:ext cx="447261" cy="8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Gold Ribbon Cliparts, Download Free Gold Ribbon Cliparts png images, Free ClipArts on ...">
            <a:extLst>
              <a:ext uri="{FF2B5EF4-FFF2-40B4-BE49-F238E27FC236}">
                <a16:creationId xmlns:a16="http://schemas.microsoft.com/office/drawing/2014/main" id="{CFC4C6DF-DEEA-2FBA-058C-A5840840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33" y="6216760"/>
            <a:ext cx="447261" cy="8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Gold Ribbon Cliparts, Download Free Gold Ribbon Cliparts png images, Free ClipArts on ...">
            <a:extLst>
              <a:ext uri="{FF2B5EF4-FFF2-40B4-BE49-F238E27FC236}">
                <a16:creationId xmlns:a16="http://schemas.microsoft.com/office/drawing/2014/main" id="{41DADDC1-B2D9-2D8D-61AF-416F00FA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33" y="7429500"/>
            <a:ext cx="447261" cy="8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Gold Ribbon Cliparts, Download Free Gold Ribbon Cliparts png images, Free ClipArts on ...">
            <a:extLst>
              <a:ext uri="{FF2B5EF4-FFF2-40B4-BE49-F238E27FC236}">
                <a16:creationId xmlns:a16="http://schemas.microsoft.com/office/drawing/2014/main" id="{9F95E869-3C8C-CF24-8D8A-4CF9C22A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33" y="8648700"/>
            <a:ext cx="447261" cy="8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24">
            <a:extLst>
              <a:ext uri="{FF2B5EF4-FFF2-40B4-BE49-F238E27FC236}">
                <a16:creationId xmlns:a16="http://schemas.microsoft.com/office/drawing/2014/main" id="{63F07068-6B4C-E873-0071-F8604816687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72495" y="0"/>
            <a:ext cx="33432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06E9D-BDA3-0DAD-620B-927E26E9D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AA6478A-CB44-FC82-4037-63BA9EA4E531}"/>
              </a:ext>
            </a:extLst>
          </p:cNvPr>
          <p:cNvSpPr txBox="1"/>
          <p:nvPr/>
        </p:nvSpPr>
        <p:spPr>
          <a:xfrm>
            <a:off x="1102849" y="1257300"/>
            <a:ext cx="16054372" cy="117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22" b="1" dirty="0"/>
              <a:t>Research Panels are Only as Good as the Recruitment Method Used:  Ours is the Best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E596E7-7B0A-7957-3C62-B7D76ED251B7}"/>
              </a:ext>
            </a:extLst>
          </p:cNvPr>
          <p:cNvSpPr txBox="1"/>
          <p:nvPr/>
        </p:nvSpPr>
        <p:spPr>
          <a:xfrm>
            <a:off x="88489" y="2308431"/>
            <a:ext cx="3443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Invitation</a:t>
            </a:r>
          </a:p>
          <a:p>
            <a:pPr marL="279549" indent="-279549">
              <a:buFont typeface="Arial" panose="020B0604020202020204" pitchFamily="34" charset="0"/>
              <a:buChar char="•"/>
            </a:pPr>
            <a:r>
              <a:rPr lang="en-US" dirty="0"/>
              <a:t>Intercepts occur at 20+ partner websites</a:t>
            </a:r>
          </a:p>
          <a:p>
            <a:pPr marL="279549" indent="-279549">
              <a:buFont typeface="Arial" panose="020B0604020202020204" pitchFamily="34" charset="0"/>
              <a:buChar char="•"/>
            </a:pPr>
            <a:r>
              <a:rPr lang="en-US" dirty="0"/>
              <a:t>This ensure active interest in specific &amp; diverse topics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1F0945-85EF-592F-45D3-AF6A53833339}"/>
              </a:ext>
            </a:extLst>
          </p:cNvPr>
          <p:cNvCxnSpPr>
            <a:cxnSpLocks/>
          </p:cNvCxnSpPr>
          <p:nvPr/>
        </p:nvCxnSpPr>
        <p:spPr>
          <a:xfrm>
            <a:off x="2525824" y="5912960"/>
            <a:ext cx="2209232" cy="89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7028A4-5045-0C21-D999-7ACD8C700B12}"/>
              </a:ext>
            </a:extLst>
          </p:cNvPr>
          <p:cNvCxnSpPr>
            <a:cxnSpLocks/>
          </p:cNvCxnSpPr>
          <p:nvPr/>
        </p:nvCxnSpPr>
        <p:spPr>
          <a:xfrm flipV="1">
            <a:off x="6147995" y="5912960"/>
            <a:ext cx="2190935" cy="89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2AB8A3-E2EF-38A5-4584-81032C763809}"/>
              </a:ext>
            </a:extLst>
          </p:cNvPr>
          <p:cNvCxnSpPr>
            <a:cxnSpLocks/>
          </p:cNvCxnSpPr>
          <p:nvPr/>
        </p:nvCxnSpPr>
        <p:spPr>
          <a:xfrm>
            <a:off x="9686284" y="5959202"/>
            <a:ext cx="2274819" cy="735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B86B96-D80F-BDBF-74A3-EF762A3C2489}"/>
              </a:ext>
            </a:extLst>
          </p:cNvPr>
          <p:cNvCxnSpPr>
            <a:cxnSpLocks/>
          </p:cNvCxnSpPr>
          <p:nvPr/>
        </p:nvCxnSpPr>
        <p:spPr>
          <a:xfrm flipV="1">
            <a:off x="13392337" y="5959202"/>
            <a:ext cx="2190935" cy="735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5586D4B-A3F8-197F-AF7D-46DBAD9363D9}"/>
              </a:ext>
            </a:extLst>
          </p:cNvPr>
          <p:cNvSpPr txBox="1"/>
          <p:nvPr/>
        </p:nvSpPr>
        <p:spPr>
          <a:xfrm>
            <a:off x="3299021" y="7978570"/>
            <a:ext cx="4266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Recruitment</a:t>
            </a:r>
          </a:p>
          <a:p>
            <a:pPr marL="279549" indent="-279549">
              <a:buFont typeface="Arial" panose="020B0604020202020204" pitchFamily="34" charset="0"/>
              <a:buChar char="•"/>
            </a:pPr>
            <a:r>
              <a:rPr lang="en-US" dirty="0"/>
              <a:t>Double opt-in capturing email and phone contact information</a:t>
            </a:r>
          </a:p>
          <a:p>
            <a:pPr marL="279549" indent="-279549">
              <a:buFont typeface="Arial" panose="020B0604020202020204" pitchFamily="34" charset="0"/>
              <a:buChar char="•"/>
            </a:pPr>
            <a:r>
              <a:rPr lang="en-US" dirty="0"/>
              <a:t>Email IP address must match phone country and area code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EBC8E9-A7B6-CADE-6AA3-83989ACD3837}"/>
              </a:ext>
            </a:extLst>
          </p:cNvPr>
          <p:cNvSpPr txBox="1"/>
          <p:nvPr/>
        </p:nvSpPr>
        <p:spPr>
          <a:xfrm>
            <a:off x="7422582" y="2287358"/>
            <a:ext cx="3443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Verification</a:t>
            </a:r>
          </a:p>
          <a:p>
            <a:pPr marL="279549" indent="-279549">
              <a:buFont typeface="Arial" panose="020B0604020202020204" pitchFamily="34" charset="0"/>
              <a:buChar char="•"/>
            </a:pPr>
            <a:r>
              <a:rPr lang="en-US" dirty="0"/>
              <a:t>With 24 hours, all panelists are interviewed by phone</a:t>
            </a:r>
          </a:p>
          <a:p>
            <a:pPr marL="279549" indent="-279549">
              <a:buFont typeface="Arial" panose="020B0604020202020204" pitchFamily="34" charset="0"/>
              <a:buChar char="•"/>
            </a:pPr>
            <a:r>
              <a:rPr lang="en-US" dirty="0"/>
              <a:t>This ensures native language speaking ability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EF1A33-A01E-0981-90D8-9E01B4B502A7}"/>
              </a:ext>
            </a:extLst>
          </p:cNvPr>
          <p:cNvSpPr txBox="1"/>
          <p:nvPr/>
        </p:nvSpPr>
        <p:spPr>
          <a:xfrm>
            <a:off x="10703331" y="7963103"/>
            <a:ext cx="3946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Profiling</a:t>
            </a:r>
          </a:p>
          <a:p>
            <a:pPr marL="279549" indent="-279549">
              <a:buFont typeface="Arial" panose="020B0604020202020204" pitchFamily="34" charset="0"/>
              <a:buChar char="•"/>
            </a:pPr>
            <a:r>
              <a:rPr lang="en-US" dirty="0"/>
              <a:t>Each new panelist participates in an extensive profiling exercise</a:t>
            </a:r>
          </a:p>
          <a:p>
            <a:pPr marL="279549" indent="-279549">
              <a:buFont typeface="Arial" panose="020B0604020202020204" pitchFamily="34" charset="0"/>
              <a:buChar char="•"/>
            </a:pPr>
            <a:r>
              <a:rPr lang="en-US" dirty="0"/>
              <a:t>This ensures captures panelist interests and behaviors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D17DA0-1AC2-D097-3AC0-B20CFFD93396}"/>
              </a:ext>
            </a:extLst>
          </p:cNvPr>
          <p:cNvSpPr txBox="1"/>
          <p:nvPr/>
        </p:nvSpPr>
        <p:spPr>
          <a:xfrm>
            <a:off x="14577172" y="2311674"/>
            <a:ext cx="3443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Sub-panel Invitation</a:t>
            </a:r>
          </a:p>
          <a:p>
            <a:pPr marL="279549" indent="-279549">
              <a:buFont typeface="Arial" panose="020B0604020202020204" pitchFamily="34" charset="0"/>
              <a:buChar char="•"/>
            </a:pPr>
            <a:r>
              <a:rPr lang="en-US" dirty="0"/>
              <a:t>Profiling seeks to understand the depth to which a panelist can provide insights relative to a topic of interest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579490-1A38-6BCA-47CA-F6FB7B7A1B46}"/>
              </a:ext>
            </a:extLst>
          </p:cNvPr>
          <p:cNvGrpSpPr/>
          <p:nvPr/>
        </p:nvGrpSpPr>
        <p:grpSpPr>
          <a:xfrm>
            <a:off x="915685" y="3856722"/>
            <a:ext cx="1789043" cy="2490729"/>
            <a:chOff x="936033" y="3942426"/>
            <a:chExt cx="1828800" cy="25460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5B1BA80-7B59-12D7-E4EE-BF561749121A}"/>
                </a:ext>
              </a:extLst>
            </p:cNvPr>
            <p:cNvSpPr/>
            <p:nvPr/>
          </p:nvSpPr>
          <p:spPr>
            <a:xfrm>
              <a:off x="936033" y="4659705"/>
              <a:ext cx="1828800" cy="1828800"/>
            </a:xfrm>
            <a:prstGeom prst="rect">
              <a:avLst/>
            </a:prstGeom>
            <a:solidFill>
              <a:schemeClr val="tx2"/>
            </a:solidFill>
            <a:scene3d>
              <a:camera prst="isometricTopUp"/>
              <a:lightRig rig="threePt" dir="t"/>
            </a:scene3d>
            <a:sp3d>
              <a:bevelT h="2095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B7ADFBE8-5140-AAE0-CFFE-7E8FF3847616}"/>
                </a:ext>
              </a:extLst>
            </p:cNvPr>
            <p:cNvSpPr/>
            <p:nvPr/>
          </p:nvSpPr>
          <p:spPr>
            <a:xfrm>
              <a:off x="1118913" y="3942426"/>
              <a:ext cx="1463040" cy="1463040"/>
            </a:xfrm>
            <a:prstGeom prst="wedgeEllipseCallout">
              <a:avLst>
                <a:gd name="adj1" fmla="val 37"/>
                <a:gd name="adj2" fmla="val 6704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Online.emf">
              <a:extLst>
                <a:ext uri="{FF2B5EF4-FFF2-40B4-BE49-F238E27FC236}">
                  <a16:creationId xmlns:a16="http://schemas.microsoft.com/office/drawing/2014/main" id="{3450B170-BFA5-6513-62C8-EF83DF8D2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0183" y="4385910"/>
              <a:ext cx="880500" cy="576072"/>
            </a:xfrm>
            <a:prstGeom prst="rect">
              <a:avLst/>
            </a:prstGeom>
            <a:noFill/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65332E8-B7A2-8A7A-276A-5094CF5B6526}"/>
              </a:ext>
            </a:extLst>
          </p:cNvPr>
          <p:cNvGrpSpPr/>
          <p:nvPr/>
        </p:nvGrpSpPr>
        <p:grpSpPr>
          <a:xfrm>
            <a:off x="8160027" y="3826282"/>
            <a:ext cx="1789043" cy="2490729"/>
            <a:chOff x="7874838" y="4274440"/>
            <a:chExt cx="1828800" cy="25460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7ACACA-D6E3-A699-A2DE-EDBA1DC9F540}"/>
                </a:ext>
              </a:extLst>
            </p:cNvPr>
            <p:cNvSpPr/>
            <p:nvPr/>
          </p:nvSpPr>
          <p:spPr>
            <a:xfrm>
              <a:off x="7874838" y="4991719"/>
              <a:ext cx="1828800" cy="1828800"/>
            </a:xfrm>
            <a:prstGeom prst="rect">
              <a:avLst/>
            </a:prstGeom>
            <a:solidFill>
              <a:schemeClr val="tx2"/>
            </a:solidFill>
            <a:scene3d>
              <a:camera prst="isometricTopUp"/>
              <a:lightRig rig="threePt" dir="t"/>
            </a:scene3d>
            <a:sp3d>
              <a:bevelT h="2095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78A8B342-6F2C-BF32-CF9F-840871B6C558}"/>
                </a:ext>
              </a:extLst>
            </p:cNvPr>
            <p:cNvSpPr/>
            <p:nvPr/>
          </p:nvSpPr>
          <p:spPr>
            <a:xfrm>
              <a:off x="8057718" y="4274440"/>
              <a:ext cx="1463040" cy="1463040"/>
            </a:xfrm>
            <a:prstGeom prst="wedgeEllipseCallout">
              <a:avLst>
                <a:gd name="adj1" fmla="val 37"/>
                <a:gd name="adj2" fmla="val 6704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telephone.emf">
              <a:extLst>
                <a:ext uri="{FF2B5EF4-FFF2-40B4-BE49-F238E27FC236}">
                  <a16:creationId xmlns:a16="http://schemas.microsoft.com/office/drawing/2014/main" id="{A154E131-9137-0011-0FD3-613D9A046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317" y="4653497"/>
              <a:ext cx="673842" cy="676444"/>
            </a:xfrm>
            <a:prstGeom prst="rect">
              <a:avLst/>
            </a:prstGeom>
            <a:noFill/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7CBF93-11EC-879F-DF32-A8FAA080E44C}"/>
              </a:ext>
            </a:extLst>
          </p:cNvPr>
          <p:cNvGrpSpPr/>
          <p:nvPr/>
        </p:nvGrpSpPr>
        <p:grpSpPr>
          <a:xfrm>
            <a:off x="4537856" y="5451811"/>
            <a:ext cx="1789043" cy="2490729"/>
            <a:chOff x="4079828" y="5491144"/>
            <a:chExt cx="1828800" cy="25460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80DC3A-1CEA-7070-7BC6-E5F4E13F3E6A}"/>
                </a:ext>
              </a:extLst>
            </p:cNvPr>
            <p:cNvSpPr/>
            <p:nvPr/>
          </p:nvSpPr>
          <p:spPr>
            <a:xfrm>
              <a:off x="4079828" y="6208423"/>
              <a:ext cx="1828800" cy="1828800"/>
            </a:xfrm>
            <a:prstGeom prst="rect">
              <a:avLst/>
            </a:prstGeom>
            <a:solidFill>
              <a:schemeClr val="tx2"/>
            </a:solidFill>
            <a:scene3d>
              <a:camera prst="isometricTopUp"/>
              <a:lightRig rig="threePt" dir="t"/>
            </a:scene3d>
            <a:sp3d>
              <a:bevelT h="2095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61A0C549-38B2-2393-ED22-8132EFB087E4}"/>
                </a:ext>
              </a:extLst>
            </p:cNvPr>
            <p:cNvSpPr/>
            <p:nvPr/>
          </p:nvSpPr>
          <p:spPr>
            <a:xfrm>
              <a:off x="4262708" y="5491144"/>
              <a:ext cx="1463040" cy="1463040"/>
            </a:xfrm>
            <a:prstGeom prst="wedgeEllipseCallout">
              <a:avLst>
                <a:gd name="adj1" fmla="val 37"/>
                <a:gd name="adj2" fmla="val 6704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Audience.emf">
              <a:extLst>
                <a:ext uri="{FF2B5EF4-FFF2-40B4-BE49-F238E27FC236}">
                  <a16:creationId xmlns:a16="http://schemas.microsoft.com/office/drawing/2014/main" id="{DF8E0DCD-D383-1CED-2E75-D5531BE38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5802" y="5962541"/>
              <a:ext cx="896853" cy="521208"/>
            </a:xfrm>
            <a:prstGeom prst="rect">
              <a:avLst/>
            </a:prstGeom>
            <a:noFill/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12355D-A1AB-A924-9BFA-DE7C22FD26CE}"/>
              </a:ext>
            </a:extLst>
          </p:cNvPr>
          <p:cNvGrpSpPr/>
          <p:nvPr/>
        </p:nvGrpSpPr>
        <p:grpSpPr>
          <a:xfrm>
            <a:off x="11782199" y="5371772"/>
            <a:ext cx="1789043" cy="2490729"/>
            <a:chOff x="11749510" y="5491144"/>
            <a:chExt cx="1828800" cy="25460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5D4E35-9B6B-ED2D-E594-12DBA4F589FE}"/>
                </a:ext>
              </a:extLst>
            </p:cNvPr>
            <p:cNvSpPr/>
            <p:nvPr/>
          </p:nvSpPr>
          <p:spPr>
            <a:xfrm>
              <a:off x="11749510" y="6208423"/>
              <a:ext cx="1828800" cy="1828800"/>
            </a:xfrm>
            <a:prstGeom prst="rect">
              <a:avLst/>
            </a:prstGeom>
            <a:solidFill>
              <a:schemeClr val="tx2"/>
            </a:solidFill>
            <a:scene3d>
              <a:camera prst="isometricTopUp"/>
              <a:lightRig rig="threePt" dir="t"/>
            </a:scene3d>
            <a:sp3d>
              <a:bevelT h="2095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69959CFB-E0FC-8FB7-DDF8-783255901A9F}"/>
                </a:ext>
              </a:extLst>
            </p:cNvPr>
            <p:cNvSpPr/>
            <p:nvPr/>
          </p:nvSpPr>
          <p:spPr>
            <a:xfrm>
              <a:off x="11932390" y="5491144"/>
              <a:ext cx="1463040" cy="1463040"/>
            </a:xfrm>
            <a:prstGeom prst="wedgeEllipseCallout">
              <a:avLst>
                <a:gd name="adj1" fmla="val 37"/>
                <a:gd name="adj2" fmla="val 6704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photos.emf">
              <a:extLst>
                <a:ext uri="{FF2B5EF4-FFF2-40B4-BE49-F238E27FC236}">
                  <a16:creationId xmlns:a16="http://schemas.microsoft.com/office/drawing/2014/main" id="{4681FAD0-1758-B0A6-DA83-ACAD14F07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1005" y="5835072"/>
              <a:ext cx="765810" cy="806116"/>
            </a:xfrm>
            <a:prstGeom prst="rect">
              <a:avLst/>
            </a:prstGeom>
            <a:noFill/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8631343-BE4C-1140-CE7C-06EA6666203A}"/>
              </a:ext>
            </a:extLst>
          </p:cNvPr>
          <p:cNvGrpSpPr/>
          <p:nvPr/>
        </p:nvGrpSpPr>
        <p:grpSpPr>
          <a:xfrm>
            <a:off x="15404368" y="3856722"/>
            <a:ext cx="1789043" cy="2490729"/>
            <a:chOff x="15231012" y="4274440"/>
            <a:chExt cx="1828800" cy="25460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73986D-406D-CFF8-463A-C18C909F34D7}"/>
                </a:ext>
              </a:extLst>
            </p:cNvPr>
            <p:cNvSpPr/>
            <p:nvPr/>
          </p:nvSpPr>
          <p:spPr>
            <a:xfrm>
              <a:off x="15231012" y="4991719"/>
              <a:ext cx="1828800" cy="1828800"/>
            </a:xfrm>
            <a:prstGeom prst="rect">
              <a:avLst/>
            </a:prstGeom>
            <a:solidFill>
              <a:schemeClr val="tx2"/>
            </a:solidFill>
            <a:scene3d>
              <a:camera prst="isometricTopUp"/>
              <a:lightRig rig="threePt" dir="t"/>
            </a:scene3d>
            <a:sp3d>
              <a:bevelT h="2095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3125DC0C-0725-158A-414D-5E2CD617BA74}"/>
                </a:ext>
              </a:extLst>
            </p:cNvPr>
            <p:cNvSpPr/>
            <p:nvPr/>
          </p:nvSpPr>
          <p:spPr>
            <a:xfrm>
              <a:off x="15413892" y="4274440"/>
              <a:ext cx="1463040" cy="1463040"/>
            </a:xfrm>
            <a:prstGeom prst="wedgeEllipseCallout">
              <a:avLst>
                <a:gd name="adj1" fmla="val 37"/>
                <a:gd name="adj2" fmla="val 6704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 descr="comprehension.emf">
              <a:extLst>
                <a:ext uri="{FF2B5EF4-FFF2-40B4-BE49-F238E27FC236}">
                  <a16:creationId xmlns:a16="http://schemas.microsoft.com/office/drawing/2014/main" id="{704CFBCE-4849-AE6C-F477-AE71AE7E4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7596" y="4568144"/>
              <a:ext cx="875632" cy="875632"/>
            </a:xfrm>
            <a:prstGeom prst="rect">
              <a:avLst/>
            </a:prstGeom>
            <a:noFill/>
          </p:spPr>
        </p:pic>
      </p:grpSp>
      <p:pic>
        <p:nvPicPr>
          <p:cNvPr id="3" name="object 24">
            <a:extLst>
              <a:ext uri="{FF2B5EF4-FFF2-40B4-BE49-F238E27FC236}">
                <a16:creationId xmlns:a16="http://schemas.microsoft.com/office/drawing/2014/main" id="{E34934B7-05C2-41AA-34AA-00AF132FD6D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72495" y="0"/>
            <a:ext cx="33432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8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447A69-FF87-123B-EBDB-ACD51E994948}"/>
              </a:ext>
            </a:extLst>
          </p:cNvPr>
          <p:cNvSpPr txBox="1"/>
          <p:nvPr/>
        </p:nvSpPr>
        <p:spPr>
          <a:xfrm>
            <a:off x="1249490" y="1793447"/>
            <a:ext cx="8818440" cy="634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22" b="1" dirty="0"/>
              <a:t>Invitation &amp; Sub-Panel Creation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B0C5A-AFFD-7963-5D4E-7D8D4B9E2AAC}"/>
              </a:ext>
            </a:extLst>
          </p:cNvPr>
          <p:cNvSpPr txBox="1"/>
          <p:nvPr/>
        </p:nvSpPr>
        <p:spPr>
          <a:xfrm>
            <a:off x="1300321" y="2425728"/>
            <a:ext cx="16543844" cy="153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/>
              <a:t>ROS Panelist are invited to join based on intercepts &amp; partnerships with websites of various Interest, verifying active interest and/or participation in specific activities.  Some examples include: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022C31-3B08-AA67-EED6-5B0419C0D491}"/>
              </a:ext>
            </a:extLst>
          </p:cNvPr>
          <p:cNvGraphicFramePr>
            <a:graphicFrameLocks noGrp="1"/>
          </p:cNvGraphicFramePr>
          <p:nvPr/>
        </p:nvGraphicFramePr>
        <p:xfrm>
          <a:off x="1035048" y="3961264"/>
          <a:ext cx="16809117" cy="509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035">
                  <a:extLst>
                    <a:ext uri="{9D8B030D-6E8A-4147-A177-3AD203B41FA5}">
                      <a16:colId xmlns:a16="http://schemas.microsoft.com/office/drawing/2014/main" val="499226515"/>
                    </a:ext>
                  </a:extLst>
                </a:gridCol>
                <a:gridCol w="5098774">
                  <a:extLst>
                    <a:ext uri="{9D8B030D-6E8A-4147-A177-3AD203B41FA5}">
                      <a16:colId xmlns:a16="http://schemas.microsoft.com/office/drawing/2014/main" val="1804904851"/>
                    </a:ext>
                  </a:extLst>
                </a:gridCol>
                <a:gridCol w="2099420">
                  <a:extLst>
                    <a:ext uri="{9D8B030D-6E8A-4147-A177-3AD203B41FA5}">
                      <a16:colId xmlns:a16="http://schemas.microsoft.com/office/drawing/2014/main" val="2839564653"/>
                    </a:ext>
                  </a:extLst>
                </a:gridCol>
                <a:gridCol w="2188114">
                  <a:extLst>
                    <a:ext uri="{9D8B030D-6E8A-4147-A177-3AD203B41FA5}">
                      <a16:colId xmlns:a16="http://schemas.microsoft.com/office/drawing/2014/main" val="3636768041"/>
                    </a:ext>
                  </a:extLst>
                </a:gridCol>
                <a:gridCol w="5098774">
                  <a:extLst>
                    <a:ext uri="{9D8B030D-6E8A-4147-A177-3AD203B41FA5}">
                      <a16:colId xmlns:a16="http://schemas.microsoft.com/office/drawing/2014/main" val="790321841"/>
                    </a:ext>
                  </a:extLst>
                </a:gridCol>
              </a:tblGrid>
              <a:tr h="566530"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dirty="0">
                          <a:solidFill>
                            <a:schemeClr val="accent1"/>
                          </a:solidFill>
                        </a:rPr>
                        <a:t>Physician Databases</a:t>
                      </a: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dirty="0">
                          <a:solidFill>
                            <a:schemeClr val="accent1"/>
                          </a:solidFill>
                        </a:rPr>
                        <a:t>New Mothers</a:t>
                      </a: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457911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chemeClr val="accent1"/>
                        </a:solidFill>
                      </a:endParaRP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chemeClr val="accent1"/>
                        </a:solidFill>
                      </a:endParaRP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626043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dirty="0">
                          <a:solidFill>
                            <a:schemeClr val="accent1"/>
                          </a:solidFill>
                        </a:rPr>
                        <a:t>Other HCP Databases</a:t>
                      </a: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dirty="0">
                          <a:solidFill>
                            <a:schemeClr val="accent1"/>
                          </a:solidFill>
                        </a:rPr>
                        <a:t>Consumer Registries</a:t>
                      </a: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139134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chemeClr val="accent1"/>
                        </a:solidFill>
                      </a:endParaRP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chemeClr val="accent1"/>
                        </a:solidFill>
                      </a:endParaRP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94159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dirty="0">
                          <a:solidFill>
                            <a:schemeClr val="accent1"/>
                          </a:solidFill>
                        </a:rPr>
                        <a:t>Consumer Healthcare Sites</a:t>
                      </a: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dirty="0">
                          <a:solidFill>
                            <a:schemeClr val="accent1"/>
                          </a:solidFill>
                        </a:rPr>
                        <a:t>Real Estate Sites</a:t>
                      </a: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153961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chemeClr val="accent1"/>
                        </a:solidFill>
                      </a:endParaRP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chemeClr val="accent1"/>
                        </a:solidFill>
                      </a:endParaRP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227948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dirty="0">
                          <a:solidFill>
                            <a:schemeClr val="accent1"/>
                          </a:solidFill>
                        </a:rPr>
                        <a:t>Automotive Registration</a:t>
                      </a: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dirty="0">
                          <a:solidFill>
                            <a:schemeClr val="accent1"/>
                          </a:solidFill>
                        </a:rPr>
                        <a:t>People Finding Sites</a:t>
                      </a: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363682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chemeClr val="accent1"/>
                        </a:solidFill>
                      </a:endParaRP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chemeClr val="accent1"/>
                        </a:solidFill>
                      </a:endParaRP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246711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dirty="0">
                          <a:solidFill>
                            <a:schemeClr val="accent1"/>
                          </a:solidFill>
                        </a:rPr>
                        <a:t>Voter Registration</a:t>
                      </a: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dirty="0">
                          <a:solidFill>
                            <a:schemeClr val="accent1"/>
                          </a:solidFill>
                        </a:rPr>
                        <a:t>Online Retailers</a:t>
                      </a:r>
                    </a:p>
                  </a:txBody>
                  <a:tcPr marL="89452" marR="89452" marT="44726" marB="44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884475"/>
                  </a:ext>
                </a:extLst>
              </a:tr>
            </a:tbl>
          </a:graphicData>
        </a:graphic>
      </p:graphicFrame>
      <p:pic>
        <p:nvPicPr>
          <p:cNvPr id="10" name="Picture 9" descr="caduceus.emf">
            <a:extLst>
              <a:ext uri="{FF2B5EF4-FFF2-40B4-BE49-F238E27FC236}">
                <a16:creationId xmlns:a16="http://schemas.microsoft.com/office/drawing/2014/main" id="{386FBBCA-61B4-DC8B-CF82-EB01DD39A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24" y="3961264"/>
            <a:ext cx="796124" cy="613340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7FA1C45-8C8F-E152-3396-A94B36EE1076}"/>
              </a:ext>
            </a:extLst>
          </p:cNvPr>
          <p:cNvGrpSpPr/>
          <p:nvPr/>
        </p:nvGrpSpPr>
        <p:grpSpPr>
          <a:xfrm>
            <a:off x="2269106" y="6253772"/>
            <a:ext cx="861359" cy="563549"/>
            <a:chOff x="10692833" y="1118730"/>
            <a:chExt cx="880500" cy="576072"/>
          </a:xfrm>
        </p:grpSpPr>
        <p:pic>
          <p:nvPicPr>
            <p:cNvPr id="14" name="Picture 13" descr="Online.emf">
              <a:extLst>
                <a:ext uri="{FF2B5EF4-FFF2-40B4-BE49-F238E27FC236}">
                  <a16:creationId xmlns:a16="http://schemas.microsoft.com/office/drawing/2014/main" id="{B62B7C77-49E0-B5CD-847D-EE42BBC7D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692833" y="1118730"/>
              <a:ext cx="880500" cy="576072"/>
            </a:xfrm>
            <a:prstGeom prst="rect">
              <a:avLst/>
            </a:prstGeom>
            <a:noFill/>
          </p:spPr>
        </p:pic>
        <p:pic>
          <p:nvPicPr>
            <p:cNvPr id="15" name="Picture 14" descr="caduceus.emf">
              <a:extLst>
                <a:ext uri="{FF2B5EF4-FFF2-40B4-BE49-F238E27FC236}">
                  <a16:creationId xmlns:a16="http://schemas.microsoft.com/office/drawing/2014/main" id="{A31966F8-2A55-93F2-D812-A19AAF06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0203" y="1222696"/>
              <a:ext cx="365760" cy="281785"/>
            </a:xfrm>
            <a:prstGeom prst="rect">
              <a:avLst/>
            </a:prstGeom>
            <a:noFill/>
          </p:spPr>
        </p:pic>
      </p:grpSp>
      <p:pic>
        <p:nvPicPr>
          <p:cNvPr id="18" name="Picture 17" descr="vote.emf">
            <a:extLst>
              <a:ext uri="{FF2B5EF4-FFF2-40B4-BE49-F238E27FC236}">
                <a16:creationId xmlns:a16="http://schemas.microsoft.com/office/drawing/2014/main" id="{3C8A05FB-A784-2A9F-702B-59D3543F6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97" y="8432094"/>
            <a:ext cx="819978" cy="608262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3DA3F3-491E-6DAC-95C8-8E2028277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745" y="4928906"/>
            <a:ext cx="867793" cy="865306"/>
          </a:xfrm>
          <a:prstGeom prst="rect">
            <a:avLst/>
          </a:prstGeom>
        </p:spPr>
      </p:pic>
      <p:pic>
        <p:nvPicPr>
          <p:cNvPr id="20" name="Picture 19" descr="car.emf">
            <a:extLst>
              <a:ext uri="{FF2B5EF4-FFF2-40B4-BE49-F238E27FC236}">
                <a16:creationId xmlns:a16="http://schemas.microsoft.com/office/drawing/2014/main" id="{D8F42D1D-6558-77AE-801A-8D8F765A46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88" y="7440809"/>
            <a:ext cx="621196" cy="497870"/>
          </a:xfrm>
          <a:prstGeom prst="rect">
            <a:avLst/>
          </a:prstGeom>
          <a:noFill/>
        </p:spPr>
      </p:pic>
      <p:pic>
        <p:nvPicPr>
          <p:cNvPr id="21" name="Picture 20" descr="healthcare pro.emf">
            <a:extLst>
              <a:ext uri="{FF2B5EF4-FFF2-40B4-BE49-F238E27FC236}">
                <a16:creationId xmlns:a16="http://schemas.microsoft.com/office/drawing/2014/main" id="{9A8D3E36-164E-2621-24D6-3F80087205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82" y="5102719"/>
            <a:ext cx="892808" cy="597764"/>
          </a:xfrm>
          <a:prstGeom prst="rect">
            <a:avLst/>
          </a:prstGeom>
        </p:spPr>
      </p:pic>
      <p:pic>
        <p:nvPicPr>
          <p:cNvPr id="22" name="Picture 21" descr="house.emf">
            <a:extLst>
              <a:ext uri="{FF2B5EF4-FFF2-40B4-BE49-F238E27FC236}">
                <a16:creationId xmlns:a16="http://schemas.microsoft.com/office/drawing/2014/main" id="{AF728E25-CC6A-9549-2C47-9D5A58D1BD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190" y="6109328"/>
            <a:ext cx="868901" cy="707994"/>
          </a:xfrm>
          <a:prstGeom prst="rect">
            <a:avLst/>
          </a:prstGeom>
          <a:noFill/>
        </p:spPr>
      </p:pic>
      <p:pic>
        <p:nvPicPr>
          <p:cNvPr id="23" name="Picture 22" descr="momandbaby.emf">
            <a:extLst>
              <a:ext uri="{FF2B5EF4-FFF2-40B4-BE49-F238E27FC236}">
                <a16:creationId xmlns:a16="http://schemas.microsoft.com/office/drawing/2014/main" id="{624EA6D8-6418-8E7C-FACE-D9D7F34570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573" y="3823578"/>
            <a:ext cx="724137" cy="79021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C1C038-2B0D-464C-36C4-86C1DF631C0A}"/>
              </a:ext>
            </a:extLst>
          </p:cNvPr>
          <p:cNvGrpSpPr/>
          <p:nvPr/>
        </p:nvGrpSpPr>
        <p:grpSpPr>
          <a:xfrm>
            <a:off x="11572670" y="7210146"/>
            <a:ext cx="911944" cy="728533"/>
            <a:chOff x="11926147" y="1297551"/>
            <a:chExt cx="932209" cy="744723"/>
          </a:xfrm>
        </p:grpSpPr>
        <p:pic>
          <p:nvPicPr>
            <p:cNvPr id="28" name="Picture 27" descr="People.emf">
              <a:extLst>
                <a:ext uri="{FF2B5EF4-FFF2-40B4-BE49-F238E27FC236}">
                  <a16:creationId xmlns:a16="http://schemas.microsoft.com/office/drawing/2014/main" id="{72EF2B54-98FA-4FEE-315A-A5D4DD2DA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926147" y="1347330"/>
              <a:ext cx="675904" cy="694944"/>
            </a:xfrm>
            <a:prstGeom prst="rect">
              <a:avLst/>
            </a:prstGeom>
            <a:noFill/>
          </p:spPr>
        </p:pic>
        <p:pic>
          <p:nvPicPr>
            <p:cNvPr id="29" name="Picture 28" descr="Segmentation.emf">
              <a:extLst>
                <a:ext uri="{FF2B5EF4-FFF2-40B4-BE49-F238E27FC236}">
                  <a16:creationId xmlns:a16="http://schemas.microsoft.com/office/drawing/2014/main" id="{744FCAEE-17D6-0734-5AB7-BA355AB7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492596" y="1297551"/>
              <a:ext cx="365760" cy="368198"/>
            </a:xfrm>
            <a:prstGeom prst="rect">
              <a:avLst/>
            </a:prstGeom>
            <a:noFill/>
          </p:spPr>
        </p:pic>
      </p:grpSp>
      <p:pic>
        <p:nvPicPr>
          <p:cNvPr id="30" name="Picture 29" descr="OnlineShopping.emf">
            <a:extLst>
              <a:ext uri="{FF2B5EF4-FFF2-40B4-BE49-F238E27FC236}">
                <a16:creationId xmlns:a16="http://schemas.microsoft.com/office/drawing/2014/main" id="{5DA7A71F-073A-CD2A-DFFE-8365CE38D7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96741" y="8496489"/>
            <a:ext cx="863800" cy="563549"/>
          </a:xfrm>
          <a:prstGeom prst="rect">
            <a:avLst/>
          </a:prstGeom>
          <a:noFill/>
        </p:spPr>
      </p:pic>
      <p:pic>
        <p:nvPicPr>
          <p:cNvPr id="2" name="object 24">
            <a:extLst>
              <a:ext uri="{FF2B5EF4-FFF2-40B4-BE49-F238E27FC236}">
                <a16:creationId xmlns:a16="http://schemas.microsoft.com/office/drawing/2014/main" id="{4B208988-B526-040D-F9C8-F97E156B8370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672495" y="0"/>
            <a:ext cx="33432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03888-E984-285E-8947-A58BB23C3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774559-2AAD-4581-F14D-A131C3602DD8}"/>
              </a:ext>
            </a:extLst>
          </p:cNvPr>
          <p:cNvSpPr txBox="1"/>
          <p:nvPr/>
        </p:nvSpPr>
        <p:spPr>
          <a:xfrm>
            <a:off x="1090033" y="2228711"/>
            <a:ext cx="7736681" cy="1235868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pPr defTabSz="1371626">
              <a:lnSpc>
                <a:spcPct val="90000"/>
              </a:lnSpc>
              <a:spcBef>
                <a:spcPts val="1500"/>
              </a:spcBef>
            </a:pPr>
            <a:r>
              <a:rPr lang="en-US" sz="3522" b="1" kern="1200" dirty="0">
                <a:latin typeface="+mn-lt"/>
                <a:ea typeface="+mn-ea"/>
                <a:cs typeface="+mn-cs"/>
              </a:rPr>
              <a:t>ROS Research employs 8 different quality checks during every online survey </a:t>
            </a:r>
          </a:p>
        </p:txBody>
      </p:sp>
      <p:pic>
        <p:nvPicPr>
          <p:cNvPr id="2050" name="Picture 2" descr="Warentest Images – Browse 12 Stock Photos, Vectors, and Video | Adobe Stock">
            <a:extLst>
              <a:ext uri="{FF2B5EF4-FFF2-40B4-BE49-F238E27FC236}">
                <a16:creationId xmlns:a16="http://schemas.microsoft.com/office/drawing/2014/main" id="{D3043588-E0B3-C874-F4D3-F038F0A54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r="19905" b="26392"/>
          <a:stretch>
            <a:fillRect/>
          </a:stretch>
        </p:blipFill>
        <p:spPr bwMode="auto">
          <a:xfrm>
            <a:off x="2243845" y="3464580"/>
            <a:ext cx="5120600" cy="55268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1FCE2-E71B-60FE-5A71-C39AA55C1072}"/>
              </a:ext>
            </a:extLst>
          </p:cNvPr>
          <p:cNvSpPr txBox="1"/>
          <p:nvPr/>
        </p:nvSpPr>
        <p:spPr>
          <a:xfrm>
            <a:off x="9144001" y="1873987"/>
            <a:ext cx="7774782" cy="1235868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pPr defTabSz="1371626">
              <a:lnSpc>
                <a:spcPct val="90000"/>
              </a:lnSpc>
              <a:spcBef>
                <a:spcPts val="1500"/>
              </a:spcBef>
            </a:pPr>
            <a:r>
              <a:rPr lang="en-US" sz="4305" b="1" kern="1200" dirty="0">
                <a:latin typeface="+mn-lt"/>
                <a:ea typeface="+mn-ea"/>
                <a:cs typeface="+mn-cs"/>
              </a:rPr>
              <a:t>In-survey Quality Detection Processes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935EB5-404F-6FBE-4D21-2CC5CE9818EC}"/>
              </a:ext>
            </a:extLst>
          </p:cNvPr>
          <p:cNvSpPr txBox="1"/>
          <p:nvPr/>
        </p:nvSpPr>
        <p:spPr>
          <a:xfrm>
            <a:off x="9144001" y="3109855"/>
            <a:ext cx="7774782" cy="552688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6" indent="-342906" defTabSz="1371626">
              <a:lnSpc>
                <a:spcPct val="90000"/>
              </a:lnSpc>
              <a:spcBef>
                <a:spcPts val="1500"/>
              </a:spcBef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1957" b="1" dirty="0"/>
              <a:t>Duplicate account detection</a:t>
            </a:r>
            <a:r>
              <a:rPr lang="en-US" sz="1957" dirty="0"/>
              <a:t> (email, panel ID, and profile matching)</a:t>
            </a:r>
          </a:p>
          <a:p>
            <a:pPr marL="342906" indent="-342906" defTabSz="1371626">
              <a:lnSpc>
                <a:spcPct val="90000"/>
              </a:lnSpc>
              <a:spcBef>
                <a:spcPts val="1500"/>
              </a:spcBef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1957" b="1" dirty="0"/>
              <a:t>IP address and geo-location verification</a:t>
            </a:r>
            <a:r>
              <a:rPr lang="en-US" sz="1957" dirty="0"/>
              <a:t>, including VPN and proxy detection</a:t>
            </a:r>
          </a:p>
          <a:p>
            <a:pPr marL="342906" indent="-342906" defTabSz="1371626">
              <a:lnSpc>
                <a:spcPct val="90000"/>
              </a:lnSpc>
              <a:spcBef>
                <a:spcPts val="1500"/>
              </a:spcBef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1957" b="1" dirty="0"/>
              <a:t>Device fingerprinting</a:t>
            </a:r>
            <a:r>
              <a:rPr lang="en-US" sz="1957" dirty="0"/>
              <a:t> to prevent multiple enrollments from the same device</a:t>
            </a:r>
          </a:p>
          <a:p>
            <a:pPr marL="342906" indent="-342906" defTabSz="1371626">
              <a:lnSpc>
                <a:spcPct val="90000"/>
              </a:lnSpc>
              <a:spcBef>
                <a:spcPts val="1500"/>
              </a:spcBef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1957" b="1" dirty="0"/>
              <a:t>Survey completion time analysis</a:t>
            </a:r>
            <a:r>
              <a:rPr lang="en-US" sz="1957" dirty="0"/>
              <a:t> to identify speeders and abnormal response behavior</a:t>
            </a:r>
          </a:p>
          <a:p>
            <a:pPr marL="342906" indent="-342906" defTabSz="1371626">
              <a:lnSpc>
                <a:spcPct val="90000"/>
              </a:lnSpc>
              <a:spcBef>
                <a:spcPts val="1500"/>
              </a:spcBef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1957" b="1" dirty="0"/>
              <a:t>Demographic consistency and logic checks</a:t>
            </a:r>
            <a:r>
              <a:rPr lang="en-US" sz="1957" dirty="0"/>
              <a:t> across surveys</a:t>
            </a:r>
          </a:p>
          <a:p>
            <a:pPr marL="342906" indent="-342906" defTabSz="1371626">
              <a:lnSpc>
                <a:spcPct val="90000"/>
              </a:lnSpc>
              <a:spcBef>
                <a:spcPts val="1500"/>
              </a:spcBef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1957" b="1" dirty="0"/>
              <a:t>Attention and trap question validation</a:t>
            </a:r>
            <a:endParaRPr lang="en-US" sz="1957" dirty="0"/>
          </a:p>
          <a:p>
            <a:pPr marL="342906" indent="-342906" defTabSz="1371626">
              <a:lnSpc>
                <a:spcPct val="90000"/>
              </a:lnSpc>
              <a:spcBef>
                <a:spcPts val="1500"/>
              </a:spcBef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1957" b="1" dirty="0"/>
              <a:t>Professional survey taker behavior monitoring</a:t>
            </a:r>
            <a:r>
              <a:rPr lang="en-US" sz="1957" dirty="0"/>
              <a:t>, including survey frequency, straight-lining, and response pattern analysis</a:t>
            </a:r>
          </a:p>
          <a:p>
            <a:pPr marL="342906" indent="-342906" defTabSz="1371626">
              <a:lnSpc>
                <a:spcPct val="90000"/>
              </a:lnSpc>
              <a:spcBef>
                <a:spcPts val="1500"/>
              </a:spcBef>
              <a:spcAft>
                <a:spcPts val="1174"/>
              </a:spcAft>
              <a:buFont typeface="Arial" panose="020B0604020202020204" pitchFamily="34" charset="0"/>
              <a:buChar char="•"/>
            </a:pPr>
            <a:r>
              <a:rPr lang="en-US" sz="1957" b="1" dirty="0"/>
              <a:t>Internal and partner blacklist screening</a:t>
            </a:r>
            <a:r>
              <a:rPr lang="en-US" sz="1957" dirty="0"/>
              <a:t> for known or previously identified fraudulent respondents</a:t>
            </a:r>
          </a:p>
        </p:txBody>
      </p:sp>
      <p:pic>
        <p:nvPicPr>
          <p:cNvPr id="3" name="object 24">
            <a:extLst>
              <a:ext uri="{FF2B5EF4-FFF2-40B4-BE49-F238E27FC236}">
                <a16:creationId xmlns:a16="http://schemas.microsoft.com/office/drawing/2014/main" id="{27CF87A9-8452-2A54-792B-52692499C28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72495" y="0"/>
            <a:ext cx="33432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1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73961" y="758258"/>
            <a:ext cx="1694180" cy="8441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30275" marR="5080" indent="-274955" algn="r">
              <a:lnSpc>
                <a:spcPct val="150300"/>
              </a:lnSpc>
              <a:spcBef>
                <a:spcPts val="90"/>
              </a:spcBef>
            </a:pPr>
            <a:r>
              <a:rPr sz="1050" spc="-10" dirty="0">
                <a:latin typeface="Tahoma"/>
                <a:cs typeface="Tahoma"/>
              </a:rPr>
              <a:t>Anesthesiologist Cardiologist</a:t>
            </a:r>
            <a:endParaRPr sz="1050">
              <a:latin typeface="Tahoma"/>
              <a:cs typeface="Tahoma"/>
            </a:endParaRPr>
          </a:p>
          <a:p>
            <a:pPr marL="218440" marR="5080" indent="960119" algn="r">
              <a:lnSpc>
                <a:spcPct val="150300"/>
              </a:lnSpc>
            </a:pPr>
            <a:r>
              <a:rPr sz="1050" spc="-10" dirty="0">
                <a:latin typeface="Tahoma"/>
                <a:cs typeface="Tahoma"/>
              </a:rPr>
              <a:t>Dentists Dermatology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spc="20" dirty="0">
                <a:latin typeface="Tahoma"/>
                <a:cs typeface="Tahoma"/>
              </a:rPr>
              <a:t>Emergency</a:t>
            </a:r>
            <a:r>
              <a:rPr sz="1050" spc="120" dirty="0">
                <a:latin typeface="Tahoma"/>
                <a:cs typeface="Tahoma"/>
              </a:rPr>
              <a:t> </a:t>
            </a:r>
            <a:r>
              <a:rPr sz="1050" spc="45" dirty="0">
                <a:latin typeface="Tahoma"/>
                <a:cs typeface="Tahoma"/>
              </a:rPr>
              <a:t>Medicine </a:t>
            </a:r>
            <a:r>
              <a:rPr sz="1050" spc="40" dirty="0">
                <a:latin typeface="Tahoma"/>
                <a:cs typeface="Tahoma"/>
              </a:rPr>
              <a:t>Endocrinology </a:t>
            </a:r>
            <a:r>
              <a:rPr sz="1050" spc="10" dirty="0">
                <a:latin typeface="Tahoma"/>
                <a:cs typeface="Tahoma"/>
              </a:rPr>
              <a:t>Family/General</a:t>
            </a:r>
            <a:r>
              <a:rPr sz="1050" spc="1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Practice Gastroenterologist </a:t>
            </a:r>
            <a:r>
              <a:rPr sz="1050" spc="10" dirty="0">
                <a:latin typeface="Tahoma"/>
                <a:cs typeface="Tahoma"/>
              </a:rPr>
              <a:t>General</a:t>
            </a:r>
            <a:r>
              <a:rPr sz="1050" spc="7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Geriatric</a:t>
            </a:r>
            <a:r>
              <a:rPr sz="1050" spc="110" dirty="0">
                <a:latin typeface="Tahoma"/>
                <a:cs typeface="Tahoma"/>
              </a:rPr>
              <a:t> </a:t>
            </a:r>
            <a:r>
              <a:rPr sz="1050" spc="4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Hematologist Immunologist</a:t>
            </a:r>
            <a:r>
              <a:rPr sz="1050" spc="500" dirty="0">
                <a:latin typeface="Tahoma"/>
                <a:cs typeface="Tahoma"/>
              </a:rPr>
              <a:t>  </a:t>
            </a:r>
            <a:r>
              <a:rPr sz="1050" dirty="0">
                <a:latin typeface="Tahoma"/>
                <a:cs typeface="Tahoma"/>
              </a:rPr>
              <a:t>Infectious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Diseases </a:t>
            </a:r>
            <a:r>
              <a:rPr sz="1050" dirty="0">
                <a:latin typeface="Tahoma"/>
                <a:cs typeface="Tahoma"/>
              </a:rPr>
              <a:t>Internal</a:t>
            </a:r>
            <a:r>
              <a:rPr sz="1050" spc="-45" dirty="0">
                <a:latin typeface="Tahoma"/>
                <a:cs typeface="Tahoma"/>
              </a:rPr>
              <a:t> </a:t>
            </a:r>
            <a:r>
              <a:rPr sz="1050" spc="4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Neonatologist Nephrologist</a:t>
            </a:r>
            <a:r>
              <a:rPr sz="1050" spc="500" dirty="0">
                <a:latin typeface="Tahoma"/>
                <a:cs typeface="Tahoma"/>
              </a:rPr>
              <a:t>  </a:t>
            </a:r>
            <a:r>
              <a:rPr sz="1050" spc="-10" dirty="0">
                <a:latin typeface="Tahoma"/>
                <a:cs typeface="Tahoma"/>
              </a:rPr>
              <a:t>Neurologist</a:t>
            </a:r>
            <a:endParaRPr sz="1050">
              <a:latin typeface="Tahoma"/>
              <a:cs typeface="Tahoma"/>
            </a:endParaRPr>
          </a:p>
          <a:p>
            <a:pPr marR="6985" algn="r">
              <a:lnSpc>
                <a:spcPct val="100000"/>
              </a:lnSpc>
              <a:spcBef>
                <a:spcPts val="635"/>
              </a:spcBef>
            </a:pPr>
            <a:r>
              <a:rPr sz="1050" spc="10" dirty="0">
                <a:latin typeface="Tahoma"/>
                <a:cs typeface="Tahoma"/>
              </a:rPr>
              <a:t>Nuclear</a:t>
            </a:r>
            <a:r>
              <a:rPr sz="1050" spc="120" dirty="0">
                <a:latin typeface="Tahoma"/>
                <a:cs typeface="Tahoma"/>
              </a:rPr>
              <a:t> </a:t>
            </a:r>
            <a:r>
              <a:rPr sz="1050" spc="45" dirty="0">
                <a:latin typeface="Tahoma"/>
                <a:cs typeface="Tahoma"/>
              </a:rPr>
              <a:t>Medicine</a:t>
            </a:r>
            <a:endParaRPr sz="1050">
              <a:latin typeface="Tahoma"/>
              <a:cs typeface="Tahoma"/>
            </a:endParaRPr>
          </a:p>
          <a:p>
            <a:pPr marL="88900" marR="5080" indent="1162050" algn="r">
              <a:lnSpc>
                <a:spcPct val="150300"/>
              </a:lnSpc>
            </a:pPr>
            <a:r>
              <a:rPr sz="1050" spc="-10" dirty="0">
                <a:latin typeface="Tahoma"/>
                <a:cs typeface="Tahoma"/>
              </a:rPr>
              <a:t>Nurses </a:t>
            </a:r>
            <a:r>
              <a:rPr sz="1050" dirty="0">
                <a:latin typeface="Tahoma"/>
                <a:cs typeface="Tahoma"/>
              </a:rPr>
              <a:t>Obstetrics</a:t>
            </a:r>
            <a:r>
              <a:rPr sz="1050" spc="5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&amp;</a:t>
            </a:r>
            <a:r>
              <a:rPr sz="1050" spc="55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Gynecologist</a:t>
            </a:r>
            <a:endParaRPr sz="1050">
              <a:latin typeface="Tahoma"/>
              <a:cs typeface="Tahoma"/>
            </a:endParaRPr>
          </a:p>
          <a:p>
            <a:pPr marL="458470" marR="5080" indent="546735" algn="r">
              <a:lnSpc>
                <a:spcPct val="150300"/>
              </a:lnSpc>
            </a:pPr>
            <a:r>
              <a:rPr sz="1050" spc="35" dirty="0">
                <a:latin typeface="Tahoma"/>
                <a:cs typeface="Tahoma"/>
              </a:rPr>
              <a:t>Oncologist </a:t>
            </a:r>
            <a:r>
              <a:rPr sz="1050" spc="-10" dirty="0">
                <a:latin typeface="Tahoma"/>
                <a:cs typeface="Tahoma"/>
              </a:rPr>
              <a:t>Ophthalmologist </a:t>
            </a:r>
            <a:r>
              <a:rPr sz="1050" spc="45" dirty="0">
                <a:latin typeface="Tahoma"/>
                <a:cs typeface="Tahoma"/>
              </a:rPr>
              <a:t>Orthopedic</a:t>
            </a:r>
            <a:r>
              <a:rPr sz="1050" spc="-8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 Otolaryngologist</a:t>
            </a:r>
            <a:endParaRPr sz="1050">
              <a:latin typeface="Tahoma"/>
              <a:cs typeface="Tahoma"/>
            </a:endParaRPr>
          </a:p>
          <a:p>
            <a:pPr marL="930275" marR="6350" indent="142240" algn="r">
              <a:lnSpc>
                <a:spcPct val="150300"/>
              </a:lnSpc>
            </a:pPr>
            <a:r>
              <a:rPr sz="1050" spc="-10" dirty="0">
                <a:latin typeface="Tahoma"/>
                <a:cs typeface="Tahoma"/>
              </a:rPr>
              <a:t>Pediatrics Pharmacists</a:t>
            </a:r>
            <a:endParaRPr sz="1050">
              <a:latin typeface="Tahoma"/>
              <a:cs typeface="Tahoma"/>
            </a:endParaRPr>
          </a:p>
          <a:p>
            <a:pPr marR="6985" algn="r">
              <a:lnSpc>
                <a:spcPct val="100000"/>
              </a:lnSpc>
              <a:spcBef>
                <a:spcPts val="630"/>
              </a:spcBef>
            </a:pPr>
            <a:r>
              <a:rPr sz="1050" dirty="0">
                <a:latin typeface="Tahoma"/>
                <a:cs typeface="Tahoma"/>
              </a:rPr>
              <a:t>Physical</a:t>
            </a:r>
            <a:r>
              <a:rPr sz="1050" spc="30" dirty="0">
                <a:latin typeface="Tahoma"/>
                <a:cs typeface="Tahoma"/>
              </a:rPr>
              <a:t> </a:t>
            </a:r>
            <a:r>
              <a:rPr sz="1050" spc="55" dirty="0">
                <a:latin typeface="Tahoma"/>
                <a:cs typeface="Tahoma"/>
              </a:rPr>
              <a:t>Medicine</a:t>
            </a:r>
            <a:r>
              <a:rPr sz="1050" spc="3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&amp;</a:t>
            </a:r>
            <a:r>
              <a:rPr sz="1050" spc="30" dirty="0">
                <a:latin typeface="Tahoma"/>
                <a:cs typeface="Tahoma"/>
              </a:rPr>
              <a:t> </a:t>
            </a:r>
            <a:r>
              <a:rPr sz="1050" spc="-20" dirty="0">
                <a:latin typeface="Tahoma"/>
                <a:cs typeface="Tahoma"/>
              </a:rPr>
              <a:t>Rehab</a:t>
            </a:r>
            <a:endParaRPr sz="1050">
              <a:latin typeface="Tahoma"/>
              <a:cs typeface="Tahoma"/>
            </a:endParaRPr>
          </a:p>
          <a:p>
            <a:pPr marR="11430" algn="r">
              <a:lnSpc>
                <a:spcPct val="100000"/>
              </a:lnSpc>
              <a:spcBef>
                <a:spcPts val="635"/>
              </a:spcBef>
            </a:pPr>
            <a:r>
              <a:rPr sz="1050" spc="10" dirty="0">
                <a:latin typeface="Tahoma"/>
                <a:cs typeface="Tahoma"/>
              </a:rPr>
              <a:t>Plastic</a:t>
            </a:r>
            <a:r>
              <a:rPr sz="1050" spc="9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</a:t>
            </a:r>
            <a:endParaRPr sz="1050">
              <a:latin typeface="Tahoma"/>
              <a:cs typeface="Tahoma"/>
            </a:endParaRPr>
          </a:p>
          <a:p>
            <a:pPr marL="448945" marR="11430" indent="589280" algn="r">
              <a:lnSpc>
                <a:spcPct val="150300"/>
              </a:lnSpc>
            </a:pPr>
            <a:r>
              <a:rPr sz="1050" spc="-10" dirty="0">
                <a:latin typeface="Tahoma"/>
                <a:cs typeface="Tahoma"/>
              </a:rPr>
              <a:t>Psychiatry </a:t>
            </a:r>
            <a:r>
              <a:rPr sz="1050" spc="10" dirty="0">
                <a:latin typeface="Tahoma"/>
                <a:cs typeface="Tahoma"/>
              </a:rPr>
              <a:t>Radiation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spc="45" dirty="0">
                <a:latin typeface="Tahoma"/>
                <a:cs typeface="Tahoma"/>
              </a:rPr>
              <a:t>Oncology</a:t>
            </a:r>
            <a:endParaRPr sz="1050">
              <a:latin typeface="Tahoma"/>
              <a:cs typeface="Tahoma"/>
            </a:endParaRPr>
          </a:p>
          <a:p>
            <a:pPr marL="704850" marR="5080" indent="342265" algn="r">
              <a:lnSpc>
                <a:spcPct val="150300"/>
              </a:lnSpc>
            </a:pPr>
            <a:r>
              <a:rPr sz="1050" spc="35" dirty="0">
                <a:latin typeface="Tahoma"/>
                <a:cs typeface="Tahoma"/>
              </a:rPr>
              <a:t>Radiology </a:t>
            </a:r>
            <a:r>
              <a:rPr sz="1050" spc="-10" dirty="0">
                <a:latin typeface="Tahoma"/>
                <a:cs typeface="Tahoma"/>
              </a:rPr>
              <a:t>Respirology Rheumatologist</a:t>
            </a:r>
            <a:endParaRPr sz="1050">
              <a:latin typeface="Tahoma"/>
              <a:cs typeface="Tahoma"/>
            </a:endParaRPr>
          </a:p>
          <a:p>
            <a:pPr marL="874394" marR="5080" indent="248285" algn="r">
              <a:lnSpc>
                <a:spcPct val="150200"/>
              </a:lnSpc>
            </a:pPr>
            <a:r>
              <a:rPr sz="1050" spc="-10" dirty="0">
                <a:latin typeface="Tahoma"/>
                <a:cs typeface="Tahoma"/>
              </a:rPr>
              <a:t>Urologist Veterinarians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49649" y="834699"/>
            <a:ext cx="3487420" cy="8391525"/>
            <a:chOff x="3249649" y="834699"/>
            <a:chExt cx="3487420" cy="8391525"/>
          </a:xfrm>
        </p:grpSpPr>
        <p:sp>
          <p:nvSpPr>
            <p:cNvPr id="6" name="object 6"/>
            <p:cNvSpPr/>
            <p:nvPr/>
          </p:nvSpPr>
          <p:spPr>
            <a:xfrm>
              <a:off x="3249638" y="834706"/>
              <a:ext cx="3487420" cy="4063365"/>
            </a:xfrm>
            <a:custGeom>
              <a:avLst/>
              <a:gdLst/>
              <a:ahLst/>
              <a:cxnLst/>
              <a:rect l="l" t="t" r="r" b="b"/>
              <a:pathLst>
                <a:path w="3487420" h="4063365">
                  <a:moveTo>
                    <a:pt x="454329" y="2178888"/>
                  </a:moveTo>
                  <a:lnTo>
                    <a:pt x="439318" y="2163876"/>
                  </a:lnTo>
                  <a:lnTo>
                    <a:pt x="0" y="2163876"/>
                  </a:lnTo>
                  <a:lnTo>
                    <a:pt x="0" y="2380259"/>
                  </a:lnTo>
                  <a:lnTo>
                    <a:pt x="439318" y="2380259"/>
                  </a:lnTo>
                  <a:lnTo>
                    <a:pt x="454329" y="2365248"/>
                  </a:lnTo>
                  <a:lnTo>
                    <a:pt x="454329" y="2178888"/>
                  </a:lnTo>
                  <a:close/>
                </a:path>
                <a:path w="3487420" h="4063365">
                  <a:moveTo>
                    <a:pt x="558317" y="3381044"/>
                  </a:moveTo>
                  <a:lnTo>
                    <a:pt x="543306" y="3366020"/>
                  </a:lnTo>
                  <a:lnTo>
                    <a:pt x="0" y="3366020"/>
                  </a:lnTo>
                  <a:lnTo>
                    <a:pt x="0" y="3582416"/>
                  </a:lnTo>
                  <a:lnTo>
                    <a:pt x="543306" y="3582416"/>
                  </a:lnTo>
                  <a:lnTo>
                    <a:pt x="558317" y="3567392"/>
                  </a:lnTo>
                  <a:lnTo>
                    <a:pt x="558317" y="3381044"/>
                  </a:lnTo>
                  <a:close/>
                </a:path>
                <a:path w="3487420" h="4063365">
                  <a:moveTo>
                    <a:pt x="697903" y="2659748"/>
                  </a:moveTo>
                  <a:lnTo>
                    <a:pt x="682879" y="2644737"/>
                  </a:lnTo>
                  <a:lnTo>
                    <a:pt x="0" y="2644737"/>
                  </a:lnTo>
                  <a:lnTo>
                    <a:pt x="0" y="2861119"/>
                  </a:lnTo>
                  <a:lnTo>
                    <a:pt x="682879" y="2861119"/>
                  </a:lnTo>
                  <a:lnTo>
                    <a:pt x="697903" y="2846108"/>
                  </a:lnTo>
                  <a:lnTo>
                    <a:pt x="697903" y="2659748"/>
                  </a:lnTo>
                  <a:close/>
                </a:path>
                <a:path w="3487420" h="4063365">
                  <a:moveTo>
                    <a:pt x="1326007" y="2900184"/>
                  </a:moveTo>
                  <a:lnTo>
                    <a:pt x="1310982" y="2885160"/>
                  </a:lnTo>
                  <a:lnTo>
                    <a:pt x="0" y="2885160"/>
                  </a:lnTo>
                  <a:lnTo>
                    <a:pt x="0" y="3101556"/>
                  </a:lnTo>
                  <a:lnTo>
                    <a:pt x="1310982" y="3101556"/>
                  </a:lnTo>
                  <a:lnTo>
                    <a:pt x="1326007" y="3086531"/>
                  </a:lnTo>
                  <a:lnTo>
                    <a:pt x="1326007" y="2900184"/>
                  </a:lnTo>
                  <a:close/>
                </a:path>
                <a:path w="3487420" h="4063365">
                  <a:moveTo>
                    <a:pt x="1395793" y="2419312"/>
                  </a:moveTo>
                  <a:lnTo>
                    <a:pt x="1380769" y="2404300"/>
                  </a:lnTo>
                  <a:lnTo>
                    <a:pt x="0" y="2404300"/>
                  </a:lnTo>
                  <a:lnTo>
                    <a:pt x="0" y="2620695"/>
                  </a:lnTo>
                  <a:lnTo>
                    <a:pt x="1380769" y="2620695"/>
                  </a:lnTo>
                  <a:lnTo>
                    <a:pt x="1395793" y="2605671"/>
                  </a:lnTo>
                  <a:lnTo>
                    <a:pt x="1395793" y="2419312"/>
                  </a:lnTo>
                  <a:close/>
                </a:path>
                <a:path w="3487420" h="4063365">
                  <a:moveTo>
                    <a:pt x="1674952" y="3861905"/>
                  </a:moveTo>
                  <a:lnTo>
                    <a:pt x="1659928" y="3846880"/>
                  </a:lnTo>
                  <a:lnTo>
                    <a:pt x="0" y="3846880"/>
                  </a:lnTo>
                  <a:lnTo>
                    <a:pt x="0" y="4063276"/>
                  </a:lnTo>
                  <a:lnTo>
                    <a:pt x="1659928" y="4063276"/>
                  </a:lnTo>
                  <a:lnTo>
                    <a:pt x="1674952" y="4048252"/>
                  </a:lnTo>
                  <a:lnTo>
                    <a:pt x="1674952" y="3861905"/>
                  </a:lnTo>
                  <a:close/>
                </a:path>
                <a:path w="3487420" h="4063365">
                  <a:moveTo>
                    <a:pt x="1814525" y="3621468"/>
                  </a:moveTo>
                  <a:lnTo>
                    <a:pt x="1799513" y="3606457"/>
                  </a:lnTo>
                  <a:lnTo>
                    <a:pt x="0" y="3606457"/>
                  </a:lnTo>
                  <a:lnTo>
                    <a:pt x="0" y="3822839"/>
                  </a:lnTo>
                  <a:lnTo>
                    <a:pt x="1799513" y="3822839"/>
                  </a:lnTo>
                  <a:lnTo>
                    <a:pt x="1814525" y="3807828"/>
                  </a:lnTo>
                  <a:lnTo>
                    <a:pt x="1814525" y="3621468"/>
                  </a:lnTo>
                  <a:close/>
                </a:path>
                <a:path w="3487420" h="4063365">
                  <a:moveTo>
                    <a:pt x="2163470" y="1698028"/>
                  </a:moveTo>
                  <a:lnTo>
                    <a:pt x="2148459" y="1683016"/>
                  </a:lnTo>
                  <a:lnTo>
                    <a:pt x="0" y="1683016"/>
                  </a:lnTo>
                  <a:lnTo>
                    <a:pt x="0" y="1899399"/>
                  </a:lnTo>
                  <a:lnTo>
                    <a:pt x="2148459" y="1899399"/>
                  </a:lnTo>
                  <a:lnTo>
                    <a:pt x="2163470" y="1884387"/>
                  </a:lnTo>
                  <a:lnTo>
                    <a:pt x="2163470" y="1698028"/>
                  </a:lnTo>
                  <a:close/>
                </a:path>
                <a:path w="3487420" h="4063365">
                  <a:moveTo>
                    <a:pt x="2233257" y="1217168"/>
                  </a:moveTo>
                  <a:lnTo>
                    <a:pt x="2218245" y="1202156"/>
                  </a:lnTo>
                  <a:lnTo>
                    <a:pt x="0" y="1202156"/>
                  </a:lnTo>
                  <a:lnTo>
                    <a:pt x="0" y="1418539"/>
                  </a:lnTo>
                  <a:lnTo>
                    <a:pt x="2218245" y="1418539"/>
                  </a:lnTo>
                  <a:lnTo>
                    <a:pt x="2233257" y="1403527"/>
                  </a:lnTo>
                  <a:lnTo>
                    <a:pt x="2233257" y="1217168"/>
                  </a:lnTo>
                  <a:close/>
                </a:path>
                <a:path w="3487420" h="4063365">
                  <a:moveTo>
                    <a:pt x="2372842" y="15011"/>
                  </a:moveTo>
                  <a:lnTo>
                    <a:pt x="2357818" y="0"/>
                  </a:lnTo>
                  <a:lnTo>
                    <a:pt x="0" y="0"/>
                  </a:lnTo>
                  <a:lnTo>
                    <a:pt x="0" y="216382"/>
                  </a:lnTo>
                  <a:lnTo>
                    <a:pt x="2357818" y="216382"/>
                  </a:lnTo>
                  <a:lnTo>
                    <a:pt x="2372842" y="201371"/>
                  </a:lnTo>
                  <a:lnTo>
                    <a:pt x="2372842" y="15011"/>
                  </a:lnTo>
                  <a:close/>
                </a:path>
                <a:path w="3487420" h="4063365">
                  <a:moveTo>
                    <a:pt x="2442629" y="736307"/>
                  </a:moveTo>
                  <a:lnTo>
                    <a:pt x="2427617" y="721283"/>
                  </a:lnTo>
                  <a:lnTo>
                    <a:pt x="0" y="721283"/>
                  </a:lnTo>
                  <a:lnTo>
                    <a:pt x="0" y="937679"/>
                  </a:lnTo>
                  <a:lnTo>
                    <a:pt x="2427617" y="937679"/>
                  </a:lnTo>
                  <a:lnTo>
                    <a:pt x="2442629" y="922667"/>
                  </a:lnTo>
                  <a:lnTo>
                    <a:pt x="2442629" y="736307"/>
                  </a:lnTo>
                  <a:close/>
                </a:path>
                <a:path w="3487420" h="4063365">
                  <a:moveTo>
                    <a:pt x="2652001" y="976731"/>
                  </a:moveTo>
                  <a:lnTo>
                    <a:pt x="2636977" y="961720"/>
                  </a:lnTo>
                  <a:lnTo>
                    <a:pt x="0" y="961720"/>
                  </a:lnTo>
                  <a:lnTo>
                    <a:pt x="0" y="1178102"/>
                  </a:lnTo>
                  <a:lnTo>
                    <a:pt x="2636977" y="1178102"/>
                  </a:lnTo>
                  <a:lnTo>
                    <a:pt x="2652001" y="1163091"/>
                  </a:lnTo>
                  <a:lnTo>
                    <a:pt x="2652001" y="976731"/>
                  </a:lnTo>
                  <a:close/>
                </a:path>
                <a:path w="3487420" h="4063365">
                  <a:moveTo>
                    <a:pt x="3487318" y="3125597"/>
                  </a:moveTo>
                  <a:lnTo>
                    <a:pt x="0" y="3125597"/>
                  </a:lnTo>
                  <a:lnTo>
                    <a:pt x="0" y="3341979"/>
                  </a:lnTo>
                  <a:lnTo>
                    <a:pt x="3487318" y="3341979"/>
                  </a:lnTo>
                  <a:lnTo>
                    <a:pt x="3487318" y="3125597"/>
                  </a:lnTo>
                  <a:close/>
                </a:path>
                <a:path w="3487420" h="4063365">
                  <a:moveTo>
                    <a:pt x="3487318" y="1923440"/>
                  </a:moveTo>
                  <a:lnTo>
                    <a:pt x="0" y="1923440"/>
                  </a:lnTo>
                  <a:lnTo>
                    <a:pt x="0" y="2139823"/>
                  </a:lnTo>
                  <a:lnTo>
                    <a:pt x="3487318" y="2139823"/>
                  </a:lnTo>
                  <a:lnTo>
                    <a:pt x="3487318" y="1923440"/>
                  </a:lnTo>
                  <a:close/>
                </a:path>
                <a:path w="3487420" h="4063365">
                  <a:moveTo>
                    <a:pt x="3487318" y="1442580"/>
                  </a:moveTo>
                  <a:lnTo>
                    <a:pt x="0" y="1442580"/>
                  </a:lnTo>
                  <a:lnTo>
                    <a:pt x="0" y="1658962"/>
                  </a:lnTo>
                  <a:lnTo>
                    <a:pt x="3487318" y="1658962"/>
                  </a:lnTo>
                  <a:lnTo>
                    <a:pt x="3487318" y="1442580"/>
                  </a:lnTo>
                  <a:close/>
                </a:path>
                <a:path w="3487420" h="4063365">
                  <a:moveTo>
                    <a:pt x="3487318" y="480860"/>
                  </a:moveTo>
                  <a:lnTo>
                    <a:pt x="0" y="480860"/>
                  </a:lnTo>
                  <a:lnTo>
                    <a:pt x="0" y="697242"/>
                  </a:lnTo>
                  <a:lnTo>
                    <a:pt x="3487318" y="697242"/>
                  </a:lnTo>
                  <a:lnTo>
                    <a:pt x="3487318" y="480860"/>
                  </a:lnTo>
                  <a:close/>
                </a:path>
                <a:path w="3487420" h="4063365">
                  <a:moveTo>
                    <a:pt x="3487318" y="240423"/>
                  </a:moveTo>
                  <a:lnTo>
                    <a:pt x="0" y="240423"/>
                  </a:lnTo>
                  <a:lnTo>
                    <a:pt x="0" y="456819"/>
                  </a:lnTo>
                  <a:lnTo>
                    <a:pt x="3487318" y="456819"/>
                  </a:lnTo>
                  <a:lnTo>
                    <a:pt x="3487318" y="240423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9649" y="4922015"/>
              <a:ext cx="174473" cy="2163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49638" y="5162447"/>
              <a:ext cx="3487420" cy="4063365"/>
            </a:xfrm>
            <a:custGeom>
              <a:avLst/>
              <a:gdLst/>
              <a:ahLst/>
              <a:cxnLst/>
              <a:rect l="l" t="t" r="r" b="b"/>
              <a:pathLst>
                <a:path w="3487420" h="4063365">
                  <a:moveTo>
                    <a:pt x="1046848" y="3381044"/>
                  </a:moveTo>
                  <a:lnTo>
                    <a:pt x="1031824" y="3366033"/>
                  </a:lnTo>
                  <a:lnTo>
                    <a:pt x="0" y="3366033"/>
                  </a:lnTo>
                  <a:lnTo>
                    <a:pt x="0" y="3582416"/>
                  </a:lnTo>
                  <a:lnTo>
                    <a:pt x="1031824" y="3582416"/>
                  </a:lnTo>
                  <a:lnTo>
                    <a:pt x="1046848" y="3567404"/>
                  </a:lnTo>
                  <a:lnTo>
                    <a:pt x="1046848" y="3381044"/>
                  </a:lnTo>
                  <a:close/>
                </a:path>
                <a:path w="3487420" h="4063365">
                  <a:moveTo>
                    <a:pt x="1046848" y="2659748"/>
                  </a:moveTo>
                  <a:lnTo>
                    <a:pt x="1031824" y="2644737"/>
                  </a:lnTo>
                  <a:lnTo>
                    <a:pt x="0" y="2644737"/>
                  </a:lnTo>
                  <a:lnTo>
                    <a:pt x="0" y="2861132"/>
                  </a:lnTo>
                  <a:lnTo>
                    <a:pt x="1031824" y="2861132"/>
                  </a:lnTo>
                  <a:lnTo>
                    <a:pt x="1046848" y="2846108"/>
                  </a:lnTo>
                  <a:lnTo>
                    <a:pt x="1046848" y="2659748"/>
                  </a:lnTo>
                  <a:close/>
                </a:path>
                <a:path w="3487420" h="4063365">
                  <a:moveTo>
                    <a:pt x="1256207" y="495884"/>
                  </a:moveTo>
                  <a:lnTo>
                    <a:pt x="1241196" y="480860"/>
                  </a:lnTo>
                  <a:lnTo>
                    <a:pt x="0" y="480860"/>
                  </a:lnTo>
                  <a:lnTo>
                    <a:pt x="0" y="697255"/>
                  </a:lnTo>
                  <a:lnTo>
                    <a:pt x="1241196" y="697255"/>
                  </a:lnTo>
                  <a:lnTo>
                    <a:pt x="1256207" y="682231"/>
                  </a:lnTo>
                  <a:lnTo>
                    <a:pt x="1256207" y="495884"/>
                  </a:lnTo>
                  <a:close/>
                </a:path>
                <a:path w="3487420" h="4063365">
                  <a:moveTo>
                    <a:pt x="1605153" y="3140608"/>
                  </a:moveTo>
                  <a:lnTo>
                    <a:pt x="1590141" y="3125597"/>
                  </a:lnTo>
                  <a:lnTo>
                    <a:pt x="0" y="3125597"/>
                  </a:lnTo>
                  <a:lnTo>
                    <a:pt x="0" y="3341992"/>
                  </a:lnTo>
                  <a:lnTo>
                    <a:pt x="1590141" y="3341992"/>
                  </a:lnTo>
                  <a:lnTo>
                    <a:pt x="1605153" y="3326968"/>
                  </a:lnTo>
                  <a:lnTo>
                    <a:pt x="1605153" y="3140608"/>
                  </a:lnTo>
                  <a:close/>
                </a:path>
                <a:path w="3487420" h="4063365">
                  <a:moveTo>
                    <a:pt x="1954098" y="1217168"/>
                  </a:moveTo>
                  <a:lnTo>
                    <a:pt x="1939086" y="1202156"/>
                  </a:lnTo>
                  <a:lnTo>
                    <a:pt x="0" y="1202156"/>
                  </a:lnTo>
                  <a:lnTo>
                    <a:pt x="0" y="1418539"/>
                  </a:lnTo>
                  <a:lnTo>
                    <a:pt x="1939086" y="1418539"/>
                  </a:lnTo>
                  <a:lnTo>
                    <a:pt x="1954098" y="1403527"/>
                  </a:lnTo>
                  <a:lnTo>
                    <a:pt x="1954098" y="1217168"/>
                  </a:lnTo>
                  <a:close/>
                </a:path>
                <a:path w="3487420" h="4063365">
                  <a:moveTo>
                    <a:pt x="2233257" y="3621468"/>
                  </a:moveTo>
                  <a:lnTo>
                    <a:pt x="2218245" y="3606457"/>
                  </a:lnTo>
                  <a:lnTo>
                    <a:pt x="0" y="3606457"/>
                  </a:lnTo>
                  <a:lnTo>
                    <a:pt x="0" y="3822852"/>
                  </a:lnTo>
                  <a:lnTo>
                    <a:pt x="2218245" y="3822852"/>
                  </a:lnTo>
                  <a:lnTo>
                    <a:pt x="2233257" y="3807828"/>
                  </a:lnTo>
                  <a:lnTo>
                    <a:pt x="2233257" y="3621468"/>
                  </a:lnTo>
                  <a:close/>
                </a:path>
                <a:path w="3487420" h="4063365">
                  <a:moveTo>
                    <a:pt x="2442629" y="2900184"/>
                  </a:moveTo>
                  <a:lnTo>
                    <a:pt x="2427617" y="2885173"/>
                  </a:lnTo>
                  <a:lnTo>
                    <a:pt x="0" y="2885173"/>
                  </a:lnTo>
                  <a:lnTo>
                    <a:pt x="0" y="3101556"/>
                  </a:lnTo>
                  <a:lnTo>
                    <a:pt x="2427617" y="3101556"/>
                  </a:lnTo>
                  <a:lnTo>
                    <a:pt x="2442629" y="3086544"/>
                  </a:lnTo>
                  <a:lnTo>
                    <a:pt x="2442629" y="2900184"/>
                  </a:lnTo>
                  <a:close/>
                </a:path>
                <a:path w="3487420" h="4063365">
                  <a:moveTo>
                    <a:pt x="2652001" y="976744"/>
                  </a:moveTo>
                  <a:lnTo>
                    <a:pt x="2636977" y="961720"/>
                  </a:lnTo>
                  <a:lnTo>
                    <a:pt x="0" y="961720"/>
                  </a:lnTo>
                  <a:lnTo>
                    <a:pt x="0" y="1178115"/>
                  </a:lnTo>
                  <a:lnTo>
                    <a:pt x="2636977" y="1178115"/>
                  </a:lnTo>
                  <a:lnTo>
                    <a:pt x="2652001" y="1163104"/>
                  </a:lnTo>
                  <a:lnTo>
                    <a:pt x="2652001" y="976744"/>
                  </a:lnTo>
                  <a:close/>
                </a:path>
                <a:path w="3487420" h="4063365">
                  <a:moveTo>
                    <a:pt x="3140519" y="2178888"/>
                  </a:moveTo>
                  <a:lnTo>
                    <a:pt x="3125508" y="2163876"/>
                  </a:lnTo>
                  <a:lnTo>
                    <a:pt x="0" y="2163876"/>
                  </a:lnTo>
                  <a:lnTo>
                    <a:pt x="0" y="2380272"/>
                  </a:lnTo>
                  <a:lnTo>
                    <a:pt x="3125508" y="2380272"/>
                  </a:lnTo>
                  <a:lnTo>
                    <a:pt x="3140519" y="2365248"/>
                  </a:lnTo>
                  <a:lnTo>
                    <a:pt x="3140519" y="2178888"/>
                  </a:lnTo>
                  <a:close/>
                </a:path>
                <a:path w="3487420" h="4063365">
                  <a:moveTo>
                    <a:pt x="3140519" y="1938464"/>
                  </a:moveTo>
                  <a:lnTo>
                    <a:pt x="3125508" y="1923453"/>
                  </a:lnTo>
                  <a:lnTo>
                    <a:pt x="0" y="1923453"/>
                  </a:lnTo>
                  <a:lnTo>
                    <a:pt x="0" y="2139835"/>
                  </a:lnTo>
                  <a:lnTo>
                    <a:pt x="3125508" y="2139835"/>
                  </a:lnTo>
                  <a:lnTo>
                    <a:pt x="3140519" y="2124824"/>
                  </a:lnTo>
                  <a:lnTo>
                    <a:pt x="3140519" y="1938464"/>
                  </a:lnTo>
                  <a:close/>
                </a:path>
                <a:path w="3487420" h="4063365">
                  <a:moveTo>
                    <a:pt x="3140519" y="736307"/>
                  </a:moveTo>
                  <a:lnTo>
                    <a:pt x="3125508" y="721296"/>
                  </a:lnTo>
                  <a:lnTo>
                    <a:pt x="0" y="721296"/>
                  </a:lnTo>
                  <a:lnTo>
                    <a:pt x="0" y="937679"/>
                  </a:lnTo>
                  <a:lnTo>
                    <a:pt x="3125508" y="937679"/>
                  </a:lnTo>
                  <a:lnTo>
                    <a:pt x="3140519" y="922667"/>
                  </a:lnTo>
                  <a:lnTo>
                    <a:pt x="3140519" y="736307"/>
                  </a:lnTo>
                  <a:close/>
                </a:path>
                <a:path w="3487420" h="4063365">
                  <a:moveTo>
                    <a:pt x="3487318" y="3846893"/>
                  </a:moveTo>
                  <a:lnTo>
                    <a:pt x="0" y="3846893"/>
                  </a:lnTo>
                  <a:lnTo>
                    <a:pt x="0" y="4063276"/>
                  </a:lnTo>
                  <a:lnTo>
                    <a:pt x="3487318" y="4063276"/>
                  </a:lnTo>
                  <a:lnTo>
                    <a:pt x="3487318" y="3846893"/>
                  </a:lnTo>
                  <a:close/>
                </a:path>
                <a:path w="3487420" h="4063365">
                  <a:moveTo>
                    <a:pt x="3487318" y="2404313"/>
                  </a:moveTo>
                  <a:lnTo>
                    <a:pt x="0" y="2404313"/>
                  </a:lnTo>
                  <a:lnTo>
                    <a:pt x="0" y="2620695"/>
                  </a:lnTo>
                  <a:lnTo>
                    <a:pt x="3487318" y="2620695"/>
                  </a:lnTo>
                  <a:lnTo>
                    <a:pt x="3487318" y="2404313"/>
                  </a:lnTo>
                  <a:close/>
                </a:path>
                <a:path w="3487420" h="4063365">
                  <a:moveTo>
                    <a:pt x="3487318" y="1683016"/>
                  </a:moveTo>
                  <a:lnTo>
                    <a:pt x="0" y="1683016"/>
                  </a:lnTo>
                  <a:lnTo>
                    <a:pt x="0" y="1899399"/>
                  </a:lnTo>
                  <a:lnTo>
                    <a:pt x="3487318" y="1899399"/>
                  </a:lnTo>
                  <a:lnTo>
                    <a:pt x="3487318" y="1683016"/>
                  </a:lnTo>
                  <a:close/>
                </a:path>
                <a:path w="3487420" h="4063365">
                  <a:moveTo>
                    <a:pt x="3487318" y="1442593"/>
                  </a:moveTo>
                  <a:lnTo>
                    <a:pt x="0" y="1442593"/>
                  </a:lnTo>
                  <a:lnTo>
                    <a:pt x="0" y="1658975"/>
                  </a:lnTo>
                  <a:lnTo>
                    <a:pt x="3487318" y="1658975"/>
                  </a:lnTo>
                  <a:lnTo>
                    <a:pt x="3487318" y="1442593"/>
                  </a:lnTo>
                  <a:close/>
                </a:path>
                <a:path w="3487420" h="4063365">
                  <a:moveTo>
                    <a:pt x="3487318" y="240436"/>
                  </a:moveTo>
                  <a:lnTo>
                    <a:pt x="0" y="240436"/>
                  </a:lnTo>
                  <a:lnTo>
                    <a:pt x="0" y="456819"/>
                  </a:lnTo>
                  <a:lnTo>
                    <a:pt x="3487318" y="456819"/>
                  </a:lnTo>
                  <a:lnTo>
                    <a:pt x="3487318" y="240436"/>
                  </a:lnTo>
                  <a:close/>
                </a:path>
                <a:path w="3487420" h="4063365">
                  <a:moveTo>
                    <a:pt x="3487318" y="0"/>
                  </a:moveTo>
                  <a:lnTo>
                    <a:pt x="0" y="0"/>
                  </a:lnTo>
                  <a:lnTo>
                    <a:pt x="0" y="216395"/>
                  </a:lnTo>
                  <a:lnTo>
                    <a:pt x="3487318" y="216395"/>
                  </a:lnTo>
                  <a:lnTo>
                    <a:pt x="3487318" y="0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45042" y="841856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3400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1683" y="1007282"/>
            <a:ext cx="425450" cy="5067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50" spc="30" dirty="0">
                <a:latin typeface="Tahoma"/>
                <a:cs typeface="Tahoma"/>
              </a:rPr>
              <a:t>5800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050" spc="40" dirty="0">
                <a:latin typeface="Tahoma"/>
                <a:cs typeface="Tahoma"/>
              </a:rPr>
              <a:t>25000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05503" y="1488093"/>
            <a:ext cx="763905" cy="7467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21615">
              <a:lnSpc>
                <a:spcPct val="100000"/>
              </a:lnSpc>
              <a:spcBef>
                <a:spcPts val="725"/>
              </a:spcBef>
            </a:pPr>
            <a:r>
              <a:rPr sz="1050" spc="30" dirty="0">
                <a:latin typeface="Tahoma"/>
                <a:cs typeface="Tahoma"/>
              </a:rPr>
              <a:t>3500</a:t>
            </a:r>
            <a:endParaRPr sz="1050">
              <a:latin typeface="Tahoma"/>
              <a:cs typeface="Tahoma"/>
            </a:endParaRPr>
          </a:p>
          <a:p>
            <a:pPr marL="431165">
              <a:lnSpc>
                <a:spcPct val="100000"/>
              </a:lnSpc>
              <a:spcBef>
                <a:spcPts val="635"/>
              </a:spcBef>
            </a:pPr>
            <a:r>
              <a:rPr sz="1050" spc="30" dirty="0">
                <a:latin typeface="Tahoma"/>
                <a:cs typeface="Tahoma"/>
              </a:rPr>
              <a:t>3800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050" spc="30" dirty="0">
                <a:latin typeface="Tahoma"/>
                <a:cs typeface="Tahoma"/>
              </a:rPr>
              <a:t>3200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1683" y="2284423"/>
            <a:ext cx="4254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40" dirty="0">
                <a:latin typeface="Tahoma"/>
                <a:cs typeface="Tahoma"/>
              </a:rPr>
              <a:t>35000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5701" y="2524861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3100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61683" y="2765300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5800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26578" y="3005739"/>
            <a:ext cx="26543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5" dirty="0">
                <a:latin typeface="Tahoma"/>
                <a:cs typeface="Tahoma"/>
              </a:rPr>
              <a:t>651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8006" y="3246179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2000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57189" y="3486550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1000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85279" y="3726989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1900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61683" y="3967428"/>
            <a:ext cx="4254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40" dirty="0">
                <a:latin typeface="Tahoma"/>
                <a:cs typeface="Tahoma"/>
              </a:rPr>
              <a:t>25000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0508" y="4207867"/>
            <a:ext cx="26543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5" dirty="0">
                <a:latin typeface="Tahoma"/>
                <a:cs typeface="Tahoma"/>
              </a:rPr>
              <a:t>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47149" y="4373294"/>
            <a:ext cx="485140" cy="5067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725"/>
              </a:spcBef>
            </a:pPr>
            <a:r>
              <a:rPr sz="1050" spc="30" dirty="0">
                <a:latin typeface="Tahoma"/>
                <a:cs typeface="Tahoma"/>
              </a:rPr>
              <a:t>2600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050" spc="30" dirty="0">
                <a:latin typeface="Tahoma"/>
                <a:cs typeface="Tahoma"/>
              </a:rPr>
              <a:t>2400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46694" y="4929185"/>
            <a:ext cx="26543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5" dirty="0">
                <a:latin typeface="Tahoma"/>
                <a:cs typeface="Tahoma"/>
              </a:rPr>
              <a:t>250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61683" y="5094678"/>
            <a:ext cx="425450" cy="5067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50" spc="40" dirty="0">
                <a:latin typeface="Tahoma"/>
                <a:cs typeface="Tahoma"/>
              </a:rPr>
              <a:t>28000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050" spc="30" dirty="0">
                <a:latin typeface="Tahoma"/>
                <a:cs typeface="Tahoma"/>
              </a:rPr>
              <a:t>5600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15476" y="5650434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1800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12737" y="5890873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4500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24185" y="6131312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3800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26293" y="6371751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2800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48759" y="6537177"/>
            <a:ext cx="425450" cy="5067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50" spc="40" dirty="0">
                <a:latin typeface="Tahoma"/>
                <a:cs typeface="Tahoma"/>
              </a:rPr>
              <a:t>19000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050" spc="40" dirty="0">
                <a:latin typeface="Tahoma"/>
                <a:cs typeface="Tahoma"/>
              </a:rPr>
              <a:t>16000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12737" y="7018123"/>
            <a:ext cx="345440" cy="5067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50" spc="30" dirty="0">
                <a:latin typeface="Tahoma"/>
                <a:cs typeface="Tahoma"/>
              </a:rPr>
              <a:t>4500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050" spc="30" dirty="0">
                <a:latin typeface="Tahoma"/>
                <a:cs typeface="Tahoma"/>
              </a:rPr>
              <a:t>4500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48759" y="7573879"/>
            <a:ext cx="4254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40" dirty="0">
                <a:latin typeface="Tahoma"/>
                <a:cs typeface="Tahoma"/>
              </a:rPr>
              <a:t>10000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06135" y="7814318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1500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14844" y="8054757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3500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77346" y="8295196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2300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06135" y="8535635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1500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05503" y="8776075"/>
            <a:ext cx="345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30" dirty="0">
                <a:latin typeface="Tahoma"/>
                <a:cs typeface="Tahoma"/>
              </a:rPr>
              <a:t>3200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48759" y="9016446"/>
            <a:ext cx="4254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40" dirty="0">
                <a:latin typeface="Tahoma"/>
                <a:cs typeface="Tahoma"/>
              </a:rPr>
              <a:t>15000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72493" y="0"/>
            <a:ext cx="3343274" cy="1714499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1507914" y="1656355"/>
            <a:ext cx="3740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" dirty="0">
                <a:solidFill>
                  <a:srgbClr val="181818"/>
                </a:solidFill>
                <a:latin typeface="Tahoma"/>
                <a:cs typeface="Tahoma"/>
              </a:rPr>
              <a:t>UNITED</a:t>
            </a:r>
            <a:r>
              <a:rPr sz="3600" b="1" spc="-2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600" b="1" spc="70" dirty="0">
                <a:solidFill>
                  <a:srgbClr val="181818"/>
                </a:solidFill>
                <a:latin typeface="Tahoma"/>
                <a:cs typeface="Tahoma"/>
              </a:rPr>
              <a:t>STATES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7581" y="2235659"/>
            <a:ext cx="9986732" cy="6291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09DD4-A1C9-25CE-B1FF-8CB61456A84D}"/>
              </a:ext>
            </a:extLst>
          </p:cNvPr>
          <p:cNvSpPr txBox="1"/>
          <p:nvPr/>
        </p:nvSpPr>
        <p:spPr>
          <a:xfrm>
            <a:off x="470864" y="9668034"/>
            <a:ext cx="1360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 counts as of 1/1/2026.  Actual counts can vary by ±3%, daily.  Ask your ROS Research Manager for exact daily counts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207101" y="831758"/>
            <a:ext cx="3409315" cy="8202295"/>
            <a:chOff x="3207101" y="831758"/>
            <a:chExt cx="3409315" cy="8202295"/>
          </a:xfrm>
        </p:grpSpPr>
        <p:sp>
          <p:nvSpPr>
            <p:cNvPr id="5" name="object 5"/>
            <p:cNvSpPr/>
            <p:nvPr/>
          </p:nvSpPr>
          <p:spPr>
            <a:xfrm>
              <a:off x="3207093" y="831760"/>
              <a:ext cx="3409315" cy="2562225"/>
            </a:xfrm>
            <a:custGeom>
              <a:avLst/>
              <a:gdLst/>
              <a:ahLst/>
              <a:cxnLst/>
              <a:rect l="l" t="t" r="r" b="b"/>
              <a:pathLst>
                <a:path w="3409315" h="2562225">
                  <a:moveTo>
                    <a:pt x="293331" y="2129815"/>
                  </a:moveTo>
                  <a:lnTo>
                    <a:pt x="278663" y="2115147"/>
                  </a:lnTo>
                  <a:lnTo>
                    <a:pt x="0" y="2115147"/>
                  </a:lnTo>
                  <a:lnTo>
                    <a:pt x="0" y="2326652"/>
                  </a:lnTo>
                  <a:lnTo>
                    <a:pt x="278663" y="2326652"/>
                  </a:lnTo>
                  <a:lnTo>
                    <a:pt x="293331" y="2311984"/>
                  </a:lnTo>
                  <a:lnTo>
                    <a:pt x="293331" y="2129815"/>
                  </a:lnTo>
                  <a:close/>
                </a:path>
                <a:path w="3409315" h="2562225">
                  <a:moveTo>
                    <a:pt x="313804" y="2364841"/>
                  </a:moveTo>
                  <a:lnTo>
                    <a:pt x="299123" y="2350160"/>
                  </a:lnTo>
                  <a:lnTo>
                    <a:pt x="0" y="2350160"/>
                  </a:lnTo>
                  <a:lnTo>
                    <a:pt x="0" y="2561679"/>
                  </a:lnTo>
                  <a:lnTo>
                    <a:pt x="299123" y="2561679"/>
                  </a:lnTo>
                  <a:lnTo>
                    <a:pt x="313804" y="2546997"/>
                  </a:lnTo>
                  <a:lnTo>
                    <a:pt x="313804" y="2364841"/>
                  </a:lnTo>
                  <a:close/>
                </a:path>
                <a:path w="3409315" h="2562225">
                  <a:moveTo>
                    <a:pt x="375196" y="1659788"/>
                  </a:moveTo>
                  <a:lnTo>
                    <a:pt x="360527" y="1645107"/>
                  </a:lnTo>
                  <a:lnTo>
                    <a:pt x="0" y="1645107"/>
                  </a:lnTo>
                  <a:lnTo>
                    <a:pt x="0" y="1856625"/>
                  </a:lnTo>
                  <a:lnTo>
                    <a:pt x="360527" y="1856625"/>
                  </a:lnTo>
                  <a:lnTo>
                    <a:pt x="375196" y="1841944"/>
                  </a:lnTo>
                  <a:lnTo>
                    <a:pt x="375196" y="1659788"/>
                  </a:lnTo>
                  <a:close/>
                </a:path>
                <a:path w="3409315" h="2562225">
                  <a:moveTo>
                    <a:pt x="443420" y="1189761"/>
                  </a:moveTo>
                  <a:lnTo>
                    <a:pt x="428739" y="1175080"/>
                  </a:lnTo>
                  <a:lnTo>
                    <a:pt x="0" y="1175080"/>
                  </a:lnTo>
                  <a:lnTo>
                    <a:pt x="0" y="1386598"/>
                  </a:lnTo>
                  <a:lnTo>
                    <a:pt x="428739" y="1386598"/>
                  </a:lnTo>
                  <a:lnTo>
                    <a:pt x="443420" y="1371917"/>
                  </a:lnTo>
                  <a:lnTo>
                    <a:pt x="443420" y="1189761"/>
                  </a:lnTo>
                  <a:close/>
                </a:path>
                <a:path w="3409315" h="2562225">
                  <a:moveTo>
                    <a:pt x="511632" y="719721"/>
                  </a:moveTo>
                  <a:lnTo>
                    <a:pt x="496951" y="705053"/>
                  </a:lnTo>
                  <a:lnTo>
                    <a:pt x="0" y="705053"/>
                  </a:lnTo>
                  <a:lnTo>
                    <a:pt x="0" y="916559"/>
                  </a:lnTo>
                  <a:lnTo>
                    <a:pt x="496951" y="916559"/>
                  </a:lnTo>
                  <a:lnTo>
                    <a:pt x="511632" y="901890"/>
                  </a:lnTo>
                  <a:lnTo>
                    <a:pt x="511632" y="719721"/>
                  </a:lnTo>
                  <a:close/>
                </a:path>
                <a:path w="3409315" h="2562225">
                  <a:moveTo>
                    <a:pt x="613956" y="249694"/>
                  </a:moveTo>
                  <a:lnTo>
                    <a:pt x="599287" y="235013"/>
                  </a:lnTo>
                  <a:lnTo>
                    <a:pt x="0" y="235013"/>
                  </a:lnTo>
                  <a:lnTo>
                    <a:pt x="0" y="446532"/>
                  </a:lnTo>
                  <a:lnTo>
                    <a:pt x="599287" y="446532"/>
                  </a:lnTo>
                  <a:lnTo>
                    <a:pt x="613956" y="431850"/>
                  </a:lnTo>
                  <a:lnTo>
                    <a:pt x="613956" y="249694"/>
                  </a:lnTo>
                  <a:close/>
                </a:path>
                <a:path w="3409315" h="2562225">
                  <a:moveTo>
                    <a:pt x="648068" y="14681"/>
                  </a:moveTo>
                  <a:lnTo>
                    <a:pt x="633387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633387" y="211518"/>
                  </a:lnTo>
                  <a:lnTo>
                    <a:pt x="648068" y="196837"/>
                  </a:lnTo>
                  <a:lnTo>
                    <a:pt x="648068" y="14681"/>
                  </a:lnTo>
                  <a:close/>
                </a:path>
                <a:path w="3409315" h="2562225">
                  <a:moveTo>
                    <a:pt x="682180" y="1894801"/>
                  </a:moveTo>
                  <a:lnTo>
                    <a:pt x="667499" y="1880133"/>
                  </a:lnTo>
                  <a:lnTo>
                    <a:pt x="0" y="1880133"/>
                  </a:lnTo>
                  <a:lnTo>
                    <a:pt x="0" y="2091639"/>
                  </a:lnTo>
                  <a:lnTo>
                    <a:pt x="667499" y="2091639"/>
                  </a:lnTo>
                  <a:lnTo>
                    <a:pt x="682180" y="2076970"/>
                  </a:lnTo>
                  <a:lnTo>
                    <a:pt x="682180" y="1894801"/>
                  </a:lnTo>
                  <a:close/>
                </a:path>
                <a:path w="3409315" h="2562225">
                  <a:moveTo>
                    <a:pt x="682180" y="954747"/>
                  </a:moveTo>
                  <a:lnTo>
                    <a:pt x="667499" y="940066"/>
                  </a:lnTo>
                  <a:lnTo>
                    <a:pt x="0" y="940066"/>
                  </a:lnTo>
                  <a:lnTo>
                    <a:pt x="0" y="1151585"/>
                  </a:lnTo>
                  <a:lnTo>
                    <a:pt x="667499" y="1151585"/>
                  </a:lnTo>
                  <a:lnTo>
                    <a:pt x="682180" y="1136904"/>
                  </a:lnTo>
                  <a:lnTo>
                    <a:pt x="682180" y="954747"/>
                  </a:lnTo>
                  <a:close/>
                </a:path>
                <a:path w="3409315" h="2562225">
                  <a:moveTo>
                    <a:pt x="3408769" y="1410093"/>
                  </a:moveTo>
                  <a:lnTo>
                    <a:pt x="0" y="1410093"/>
                  </a:lnTo>
                  <a:lnTo>
                    <a:pt x="0" y="1621612"/>
                  </a:lnTo>
                  <a:lnTo>
                    <a:pt x="3408769" y="1621612"/>
                  </a:lnTo>
                  <a:lnTo>
                    <a:pt x="3408769" y="1410093"/>
                  </a:lnTo>
                  <a:close/>
                </a:path>
                <a:path w="3409315" h="2562225">
                  <a:moveTo>
                    <a:pt x="3408769" y="470039"/>
                  </a:moveTo>
                  <a:lnTo>
                    <a:pt x="0" y="470039"/>
                  </a:lnTo>
                  <a:lnTo>
                    <a:pt x="0" y="681545"/>
                  </a:lnTo>
                  <a:lnTo>
                    <a:pt x="3408769" y="681545"/>
                  </a:lnTo>
                  <a:lnTo>
                    <a:pt x="3408769" y="470039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7101" y="3416930"/>
              <a:ext cx="184187" cy="2115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7101" y="3651945"/>
              <a:ext cx="187598" cy="2115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07101" y="3886961"/>
              <a:ext cx="2797175" cy="212090"/>
            </a:xfrm>
            <a:custGeom>
              <a:avLst/>
              <a:gdLst/>
              <a:ahLst/>
              <a:cxnLst/>
              <a:rect l="l" t="t" r="r" b="b"/>
              <a:pathLst>
                <a:path w="2797174" h="212089">
                  <a:moveTo>
                    <a:pt x="2782240" y="211513"/>
                  </a:moveTo>
                  <a:lnTo>
                    <a:pt x="0" y="211513"/>
                  </a:lnTo>
                  <a:lnTo>
                    <a:pt x="0" y="0"/>
                  </a:lnTo>
                  <a:lnTo>
                    <a:pt x="2782240" y="0"/>
                  </a:lnTo>
                  <a:lnTo>
                    <a:pt x="2784399" y="428"/>
                  </a:lnTo>
                  <a:lnTo>
                    <a:pt x="2796918" y="14676"/>
                  </a:lnTo>
                  <a:lnTo>
                    <a:pt x="2796918" y="196836"/>
                  </a:lnTo>
                  <a:lnTo>
                    <a:pt x="2782240" y="211513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7101" y="4121977"/>
              <a:ext cx="68217" cy="2115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7101" y="4356992"/>
              <a:ext cx="204652" cy="21151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07101" y="4592008"/>
              <a:ext cx="648335" cy="212090"/>
            </a:xfrm>
            <a:custGeom>
              <a:avLst/>
              <a:gdLst/>
              <a:ahLst/>
              <a:cxnLst/>
              <a:rect l="l" t="t" r="r" b="b"/>
              <a:pathLst>
                <a:path w="648335" h="212089">
                  <a:moveTo>
                    <a:pt x="633389" y="211513"/>
                  </a:moveTo>
                  <a:lnTo>
                    <a:pt x="0" y="211513"/>
                  </a:lnTo>
                  <a:lnTo>
                    <a:pt x="0" y="0"/>
                  </a:lnTo>
                  <a:lnTo>
                    <a:pt x="633389" y="0"/>
                  </a:lnTo>
                  <a:lnTo>
                    <a:pt x="635547" y="429"/>
                  </a:lnTo>
                  <a:lnTo>
                    <a:pt x="648066" y="14677"/>
                  </a:lnTo>
                  <a:lnTo>
                    <a:pt x="648066" y="196836"/>
                  </a:lnTo>
                  <a:lnTo>
                    <a:pt x="633389" y="211513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7101" y="4827023"/>
              <a:ext cx="68217" cy="2115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07093" y="5062041"/>
              <a:ext cx="3070225" cy="1151890"/>
            </a:xfrm>
            <a:custGeom>
              <a:avLst/>
              <a:gdLst/>
              <a:ahLst/>
              <a:cxnLst/>
              <a:rect l="l" t="t" r="r" b="b"/>
              <a:pathLst>
                <a:path w="3070225" h="1151889">
                  <a:moveTo>
                    <a:pt x="579856" y="484708"/>
                  </a:moveTo>
                  <a:lnTo>
                    <a:pt x="565175" y="470039"/>
                  </a:lnTo>
                  <a:lnTo>
                    <a:pt x="0" y="470039"/>
                  </a:lnTo>
                  <a:lnTo>
                    <a:pt x="0" y="681545"/>
                  </a:lnTo>
                  <a:lnTo>
                    <a:pt x="565175" y="681545"/>
                  </a:lnTo>
                  <a:lnTo>
                    <a:pt x="579856" y="666877"/>
                  </a:lnTo>
                  <a:lnTo>
                    <a:pt x="579856" y="484708"/>
                  </a:lnTo>
                  <a:close/>
                </a:path>
                <a:path w="3070225" h="1151889">
                  <a:moveTo>
                    <a:pt x="750392" y="954747"/>
                  </a:moveTo>
                  <a:lnTo>
                    <a:pt x="735723" y="940066"/>
                  </a:lnTo>
                  <a:lnTo>
                    <a:pt x="0" y="940066"/>
                  </a:lnTo>
                  <a:lnTo>
                    <a:pt x="0" y="1151585"/>
                  </a:lnTo>
                  <a:lnTo>
                    <a:pt x="735723" y="1151585"/>
                  </a:lnTo>
                  <a:lnTo>
                    <a:pt x="750392" y="1136904"/>
                  </a:lnTo>
                  <a:lnTo>
                    <a:pt x="750392" y="954747"/>
                  </a:lnTo>
                  <a:close/>
                </a:path>
                <a:path w="3070225" h="1151889">
                  <a:moveTo>
                    <a:pt x="750392" y="719721"/>
                  </a:moveTo>
                  <a:lnTo>
                    <a:pt x="735723" y="705053"/>
                  </a:lnTo>
                  <a:lnTo>
                    <a:pt x="0" y="705053"/>
                  </a:lnTo>
                  <a:lnTo>
                    <a:pt x="0" y="916559"/>
                  </a:lnTo>
                  <a:lnTo>
                    <a:pt x="735723" y="916559"/>
                  </a:lnTo>
                  <a:lnTo>
                    <a:pt x="750392" y="901890"/>
                  </a:lnTo>
                  <a:lnTo>
                    <a:pt x="750392" y="719721"/>
                  </a:lnTo>
                  <a:close/>
                </a:path>
                <a:path w="3070225" h="1151889">
                  <a:moveTo>
                    <a:pt x="1296136" y="249694"/>
                  </a:moveTo>
                  <a:lnTo>
                    <a:pt x="1281455" y="235013"/>
                  </a:lnTo>
                  <a:lnTo>
                    <a:pt x="0" y="235013"/>
                  </a:lnTo>
                  <a:lnTo>
                    <a:pt x="0" y="446532"/>
                  </a:lnTo>
                  <a:lnTo>
                    <a:pt x="1281455" y="446532"/>
                  </a:lnTo>
                  <a:lnTo>
                    <a:pt x="1296136" y="431850"/>
                  </a:lnTo>
                  <a:lnTo>
                    <a:pt x="1296136" y="249694"/>
                  </a:lnTo>
                  <a:close/>
                </a:path>
                <a:path w="3070225" h="1151889">
                  <a:moveTo>
                    <a:pt x="3069793" y="14681"/>
                  </a:moveTo>
                  <a:lnTo>
                    <a:pt x="3055112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3055112" y="211518"/>
                  </a:lnTo>
                  <a:lnTo>
                    <a:pt x="3069793" y="196837"/>
                  </a:lnTo>
                  <a:lnTo>
                    <a:pt x="3069793" y="14681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7101" y="6237117"/>
              <a:ext cx="238761" cy="21151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07093" y="6472135"/>
              <a:ext cx="3409315" cy="1151890"/>
            </a:xfrm>
            <a:custGeom>
              <a:avLst/>
              <a:gdLst/>
              <a:ahLst/>
              <a:cxnLst/>
              <a:rect l="l" t="t" r="r" b="b"/>
              <a:pathLst>
                <a:path w="3409315" h="1151890">
                  <a:moveTo>
                    <a:pt x="306984" y="719721"/>
                  </a:moveTo>
                  <a:lnTo>
                    <a:pt x="292303" y="705053"/>
                  </a:lnTo>
                  <a:lnTo>
                    <a:pt x="0" y="705053"/>
                  </a:lnTo>
                  <a:lnTo>
                    <a:pt x="0" y="916559"/>
                  </a:lnTo>
                  <a:lnTo>
                    <a:pt x="292303" y="916559"/>
                  </a:lnTo>
                  <a:lnTo>
                    <a:pt x="306984" y="901890"/>
                  </a:lnTo>
                  <a:lnTo>
                    <a:pt x="306984" y="719721"/>
                  </a:lnTo>
                  <a:close/>
                </a:path>
                <a:path w="3409315" h="1151890">
                  <a:moveTo>
                    <a:pt x="1705444" y="14681"/>
                  </a:moveTo>
                  <a:lnTo>
                    <a:pt x="1690763" y="0"/>
                  </a:lnTo>
                  <a:lnTo>
                    <a:pt x="0" y="0"/>
                  </a:lnTo>
                  <a:lnTo>
                    <a:pt x="0" y="211518"/>
                  </a:lnTo>
                  <a:lnTo>
                    <a:pt x="1690763" y="211518"/>
                  </a:lnTo>
                  <a:lnTo>
                    <a:pt x="1705444" y="196837"/>
                  </a:lnTo>
                  <a:lnTo>
                    <a:pt x="1705444" y="14681"/>
                  </a:lnTo>
                  <a:close/>
                </a:path>
                <a:path w="3409315" h="1151890">
                  <a:moveTo>
                    <a:pt x="2046528" y="484708"/>
                  </a:moveTo>
                  <a:lnTo>
                    <a:pt x="2031847" y="470039"/>
                  </a:lnTo>
                  <a:lnTo>
                    <a:pt x="0" y="470039"/>
                  </a:lnTo>
                  <a:lnTo>
                    <a:pt x="0" y="681545"/>
                  </a:lnTo>
                  <a:lnTo>
                    <a:pt x="2031847" y="681545"/>
                  </a:lnTo>
                  <a:lnTo>
                    <a:pt x="2046528" y="666877"/>
                  </a:lnTo>
                  <a:lnTo>
                    <a:pt x="2046528" y="484708"/>
                  </a:lnTo>
                  <a:close/>
                </a:path>
                <a:path w="3409315" h="1151890">
                  <a:moveTo>
                    <a:pt x="2387612" y="954747"/>
                  </a:moveTo>
                  <a:lnTo>
                    <a:pt x="2372944" y="940066"/>
                  </a:lnTo>
                  <a:lnTo>
                    <a:pt x="0" y="940066"/>
                  </a:lnTo>
                  <a:lnTo>
                    <a:pt x="0" y="1151585"/>
                  </a:lnTo>
                  <a:lnTo>
                    <a:pt x="2372944" y="1151585"/>
                  </a:lnTo>
                  <a:lnTo>
                    <a:pt x="2387612" y="1136904"/>
                  </a:lnTo>
                  <a:lnTo>
                    <a:pt x="2387612" y="954747"/>
                  </a:lnTo>
                  <a:close/>
                </a:path>
                <a:path w="3409315" h="1151890">
                  <a:moveTo>
                    <a:pt x="3408769" y="235013"/>
                  </a:moveTo>
                  <a:lnTo>
                    <a:pt x="0" y="235013"/>
                  </a:lnTo>
                  <a:lnTo>
                    <a:pt x="0" y="446532"/>
                  </a:lnTo>
                  <a:lnTo>
                    <a:pt x="3408769" y="446532"/>
                  </a:lnTo>
                  <a:lnTo>
                    <a:pt x="3408769" y="235013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7101" y="7647211"/>
              <a:ext cx="252404" cy="2115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207101" y="7882227"/>
              <a:ext cx="819150" cy="212090"/>
            </a:xfrm>
            <a:custGeom>
              <a:avLst/>
              <a:gdLst/>
              <a:ahLst/>
              <a:cxnLst/>
              <a:rect l="l" t="t" r="r" b="b"/>
              <a:pathLst>
                <a:path w="819149" h="212090">
                  <a:moveTo>
                    <a:pt x="803932" y="211514"/>
                  </a:moveTo>
                  <a:lnTo>
                    <a:pt x="0" y="211514"/>
                  </a:lnTo>
                  <a:lnTo>
                    <a:pt x="0" y="0"/>
                  </a:lnTo>
                  <a:lnTo>
                    <a:pt x="803932" y="0"/>
                  </a:lnTo>
                  <a:lnTo>
                    <a:pt x="806091" y="429"/>
                  </a:lnTo>
                  <a:lnTo>
                    <a:pt x="818610" y="14676"/>
                  </a:lnTo>
                  <a:lnTo>
                    <a:pt x="818610" y="196836"/>
                  </a:lnTo>
                  <a:lnTo>
                    <a:pt x="803932" y="211514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7101" y="8117242"/>
              <a:ext cx="238761" cy="21151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207093" y="8352268"/>
              <a:ext cx="2388235" cy="681990"/>
            </a:xfrm>
            <a:custGeom>
              <a:avLst/>
              <a:gdLst/>
              <a:ahLst/>
              <a:cxnLst/>
              <a:rect l="l" t="t" r="r" b="b"/>
              <a:pathLst>
                <a:path w="2388235" h="681990">
                  <a:moveTo>
                    <a:pt x="279692" y="14668"/>
                  </a:moveTo>
                  <a:lnTo>
                    <a:pt x="265010" y="0"/>
                  </a:lnTo>
                  <a:lnTo>
                    <a:pt x="0" y="0"/>
                  </a:lnTo>
                  <a:lnTo>
                    <a:pt x="0" y="211505"/>
                  </a:lnTo>
                  <a:lnTo>
                    <a:pt x="265010" y="211505"/>
                  </a:lnTo>
                  <a:lnTo>
                    <a:pt x="279692" y="196837"/>
                  </a:lnTo>
                  <a:lnTo>
                    <a:pt x="279692" y="14668"/>
                  </a:lnTo>
                  <a:close/>
                </a:path>
                <a:path w="2388235" h="681990">
                  <a:moveTo>
                    <a:pt x="436600" y="249682"/>
                  </a:moveTo>
                  <a:lnTo>
                    <a:pt x="421919" y="235013"/>
                  </a:lnTo>
                  <a:lnTo>
                    <a:pt x="0" y="235013"/>
                  </a:lnTo>
                  <a:lnTo>
                    <a:pt x="0" y="446519"/>
                  </a:lnTo>
                  <a:lnTo>
                    <a:pt x="421919" y="446519"/>
                  </a:lnTo>
                  <a:lnTo>
                    <a:pt x="436600" y="431850"/>
                  </a:lnTo>
                  <a:lnTo>
                    <a:pt x="436600" y="249682"/>
                  </a:lnTo>
                  <a:close/>
                </a:path>
                <a:path w="2388235" h="681990">
                  <a:moveTo>
                    <a:pt x="2387612" y="484708"/>
                  </a:moveTo>
                  <a:lnTo>
                    <a:pt x="2372944" y="470027"/>
                  </a:lnTo>
                  <a:lnTo>
                    <a:pt x="0" y="470027"/>
                  </a:lnTo>
                  <a:lnTo>
                    <a:pt x="0" y="681545"/>
                  </a:lnTo>
                  <a:lnTo>
                    <a:pt x="2372944" y="681545"/>
                  </a:lnTo>
                  <a:lnTo>
                    <a:pt x="2387612" y="666864"/>
                  </a:lnTo>
                  <a:lnTo>
                    <a:pt x="2387612" y="484708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842823" y="765145"/>
            <a:ext cx="294640" cy="49593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950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900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27121" y="1308516"/>
            <a:ext cx="41655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0" dirty="0">
                <a:latin typeface="Tahoma"/>
                <a:cs typeface="Tahoma"/>
              </a:rPr>
              <a:t>15000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72279" y="1470150"/>
            <a:ext cx="564515" cy="73088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750</a:t>
            </a:r>
            <a:endParaRPr sz="1050">
              <a:latin typeface="Tahoma"/>
              <a:cs typeface="Tahoma"/>
            </a:endParaRPr>
          </a:p>
          <a:p>
            <a:pPr marL="238760">
              <a:lnSpc>
                <a:spcPct val="100000"/>
              </a:lnSpc>
              <a:spcBef>
                <a:spcPts val="590"/>
              </a:spcBef>
            </a:pPr>
            <a:r>
              <a:rPr sz="1050" spc="-20" dirty="0">
                <a:latin typeface="Tahoma"/>
                <a:cs typeface="Tahoma"/>
              </a:rPr>
              <a:t>1000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50" spc="-25" dirty="0">
                <a:latin typeface="Tahoma"/>
                <a:cs typeface="Tahoma"/>
              </a:rPr>
              <a:t>650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27121" y="2248546"/>
            <a:ext cx="41655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0" dirty="0">
                <a:latin typeface="Tahoma"/>
                <a:cs typeface="Tahoma"/>
              </a:rPr>
              <a:t>14000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04048" y="2483570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550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98420" y="2718594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13042" y="2880296"/>
            <a:ext cx="389890" cy="9658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430</a:t>
            </a:r>
            <a:endParaRPr sz="1050">
              <a:latin typeface="Tahoma"/>
              <a:cs typeface="Tahoma"/>
            </a:endParaRPr>
          </a:p>
          <a:p>
            <a:pPr marL="14224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460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50" spc="-25" dirty="0">
                <a:latin typeface="Tahoma"/>
                <a:cs typeface="Tahoma"/>
              </a:rPr>
              <a:t>270</a:t>
            </a:r>
            <a:endParaRPr sz="1050">
              <a:latin typeface="Tahoma"/>
              <a:cs typeface="Tahoma"/>
            </a:endParaRPr>
          </a:p>
          <a:p>
            <a:pPr marL="15875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275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25810" y="3893649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4100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71117" y="756754"/>
            <a:ext cx="2222500" cy="8251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9955" marR="570230" indent="-268605" algn="r">
              <a:lnSpc>
                <a:spcPct val="146900"/>
              </a:lnSpc>
              <a:spcBef>
                <a:spcPts val="95"/>
              </a:spcBef>
            </a:pPr>
            <a:r>
              <a:rPr sz="1050" spc="-10" dirty="0">
                <a:latin typeface="Tahoma"/>
                <a:cs typeface="Tahoma"/>
              </a:rPr>
              <a:t>Anesthesiologist Cardiologist</a:t>
            </a:r>
            <a:endParaRPr sz="1050">
              <a:latin typeface="Tahoma"/>
              <a:cs typeface="Tahoma"/>
            </a:endParaRPr>
          </a:p>
          <a:p>
            <a:pPr marL="213995" marR="570230" indent="938530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Dentists Dermatology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spc="10" dirty="0">
                <a:latin typeface="Tahoma"/>
                <a:cs typeface="Tahoma"/>
              </a:rPr>
              <a:t>Emergency</a:t>
            </a:r>
            <a:r>
              <a:rPr sz="1050" spc="8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Endocrinology </a:t>
            </a:r>
            <a:r>
              <a:rPr sz="1050" dirty="0">
                <a:latin typeface="Tahoma"/>
                <a:cs typeface="Tahoma"/>
              </a:rPr>
              <a:t>Family/General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Practice Gastroenterologist </a:t>
            </a:r>
            <a:r>
              <a:rPr sz="1050" dirty="0">
                <a:latin typeface="Tahoma"/>
                <a:cs typeface="Tahoma"/>
              </a:rPr>
              <a:t>General</a:t>
            </a:r>
            <a:r>
              <a:rPr sz="1050" spc="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 </a:t>
            </a:r>
            <a:r>
              <a:rPr sz="1050" dirty="0">
                <a:latin typeface="Tahoma"/>
                <a:cs typeface="Tahoma"/>
              </a:rPr>
              <a:t>Geriatric</a:t>
            </a:r>
            <a:r>
              <a:rPr sz="1050" spc="15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Hematologist Immunologist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Infectious </a:t>
            </a:r>
            <a:r>
              <a:rPr sz="1050" spc="-10" dirty="0">
                <a:latin typeface="Tahoma"/>
                <a:cs typeface="Tahoma"/>
              </a:rPr>
              <a:t>Diseases Internal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</a:t>
            </a:r>
            <a:endParaRPr sz="1050">
              <a:latin typeface="Tahoma"/>
              <a:cs typeface="Tahoma"/>
            </a:endParaRPr>
          </a:p>
          <a:p>
            <a:pPr marL="791845">
              <a:lnSpc>
                <a:spcPct val="100000"/>
              </a:lnSpc>
              <a:spcBef>
                <a:spcPts val="655"/>
              </a:spcBef>
              <a:tabLst>
                <a:tab pos="1825625" algn="l"/>
              </a:tabLst>
            </a:pPr>
            <a:r>
              <a:rPr sz="1575" spc="-15" baseline="2645" dirty="0">
                <a:latin typeface="Tahoma"/>
                <a:cs typeface="Tahoma"/>
              </a:rPr>
              <a:t>Neonatologist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100</a:t>
            </a:r>
            <a:endParaRPr sz="1050">
              <a:latin typeface="Tahoma"/>
              <a:cs typeface="Tahoma"/>
            </a:endParaRPr>
          </a:p>
          <a:p>
            <a:pPr marL="939800" marR="5080" indent="-82550">
              <a:lnSpc>
                <a:spcPct val="141600"/>
              </a:lnSpc>
              <a:spcBef>
                <a:spcPts val="70"/>
              </a:spcBef>
              <a:tabLst>
                <a:tab pos="1974850" algn="l"/>
              </a:tabLst>
            </a:pPr>
            <a:r>
              <a:rPr sz="1575" spc="-15" baseline="2645" dirty="0">
                <a:latin typeface="Tahoma"/>
                <a:cs typeface="Tahoma"/>
              </a:rPr>
              <a:t>Nephrologist</a:t>
            </a:r>
            <a:r>
              <a:rPr sz="1575" baseline="2645" dirty="0">
                <a:latin typeface="Tahoma"/>
                <a:cs typeface="Tahoma"/>
              </a:rPr>
              <a:t>	</a:t>
            </a:r>
            <a:r>
              <a:rPr sz="1050" spc="-25" dirty="0">
                <a:latin typeface="Tahoma"/>
                <a:cs typeface="Tahoma"/>
              </a:rPr>
              <a:t>300 </a:t>
            </a:r>
            <a:r>
              <a:rPr sz="1050" spc="-10" dirty="0">
                <a:latin typeface="Tahoma"/>
                <a:cs typeface="Tahoma"/>
              </a:rPr>
              <a:t>Neurologist</a:t>
            </a:r>
            <a:endParaRPr sz="1050">
              <a:latin typeface="Tahoma"/>
              <a:cs typeface="Tahoma"/>
            </a:endParaRPr>
          </a:p>
          <a:p>
            <a:pPr marR="572135" algn="r">
              <a:lnSpc>
                <a:spcPct val="100000"/>
              </a:lnSpc>
              <a:spcBef>
                <a:spcPts val="590"/>
              </a:spcBef>
            </a:pPr>
            <a:r>
              <a:rPr sz="1050" dirty="0">
                <a:latin typeface="Tahoma"/>
                <a:cs typeface="Tahoma"/>
              </a:rPr>
              <a:t>Nuclear</a:t>
            </a:r>
            <a:r>
              <a:rPr sz="1050" spc="10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</a:t>
            </a:r>
            <a:endParaRPr sz="1050">
              <a:latin typeface="Tahoma"/>
              <a:cs typeface="Tahoma"/>
            </a:endParaRPr>
          </a:p>
          <a:p>
            <a:pPr marL="86995" marR="570230" indent="1136015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Nurses </a:t>
            </a:r>
            <a:r>
              <a:rPr sz="1050" dirty="0">
                <a:latin typeface="Tahoma"/>
                <a:cs typeface="Tahoma"/>
              </a:rPr>
              <a:t>Obstetrics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&amp;</a:t>
            </a:r>
            <a:r>
              <a:rPr sz="10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Gynecologist</a:t>
            </a:r>
            <a:endParaRPr sz="1050">
              <a:latin typeface="Tahoma"/>
              <a:cs typeface="Tahoma"/>
            </a:endParaRPr>
          </a:p>
          <a:p>
            <a:pPr marL="448309" marR="570230" indent="534035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Oncologist Ophthalmologist </a:t>
            </a:r>
            <a:r>
              <a:rPr sz="1050" spc="20" dirty="0">
                <a:latin typeface="Tahoma"/>
                <a:cs typeface="Tahoma"/>
              </a:rPr>
              <a:t>Orthopedic</a:t>
            </a:r>
            <a:r>
              <a:rPr sz="1050" spc="4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 Otolaryngologist</a:t>
            </a:r>
            <a:endParaRPr sz="1050">
              <a:latin typeface="Tahoma"/>
              <a:cs typeface="Tahoma"/>
            </a:endParaRPr>
          </a:p>
          <a:p>
            <a:pPr marL="909319" marR="572135" indent="139065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Pediatrics Pharmacists</a:t>
            </a:r>
            <a:endParaRPr sz="1050">
              <a:latin typeface="Tahoma"/>
              <a:cs typeface="Tahoma"/>
            </a:endParaRPr>
          </a:p>
          <a:p>
            <a:pPr marR="572770" algn="r">
              <a:lnSpc>
                <a:spcPct val="100000"/>
              </a:lnSpc>
              <a:spcBef>
                <a:spcPts val="590"/>
              </a:spcBef>
            </a:pPr>
            <a:r>
              <a:rPr sz="1050" dirty="0">
                <a:latin typeface="Tahoma"/>
                <a:cs typeface="Tahoma"/>
              </a:rPr>
              <a:t>Physical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45" dirty="0">
                <a:latin typeface="Tahoma"/>
                <a:cs typeface="Tahoma"/>
              </a:rPr>
              <a:t>Medicine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&amp;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20" dirty="0">
                <a:latin typeface="Tahoma"/>
                <a:cs typeface="Tahoma"/>
              </a:rPr>
              <a:t>Rehab</a:t>
            </a:r>
            <a:endParaRPr sz="1050">
              <a:latin typeface="Tahoma"/>
              <a:cs typeface="Tahoma"/>
            </a:endParaRPr>
          </a:p>
          <a:p>
            <a:pPr marR="577215" algn="r">
              <a:lnSpc>
                <a:spcPct val="100000"/>
              </a:lnSpc>
              <a:spcBef>
                <a:spcPts val="590"/>
              </a:spcBef>
            </a:pPr>
            <a:r>
              <a:rPr sz="1050" dirty="0">
                <a:latin typeface="Tahoma"/>
                <a:cs typeface="Tahoma"/>
              </a:rPr>
              <a:t>Plastic</a:t>
            </a:r>
            <a:r>
              <a:rPr sz="1050" spc="9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</a:t>
            </a:r>
            <a:endParaRPr sz="1050">
              <a:latin typeface="Tahoma"/>
              <a:cs typeface="Tahoma"/>
            </a:endParaRPr>
          </a:p>
          <a:p>
            <a:pPr marL="439420" marR="577215" indent="575945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Psychiatry </a:t>
            </a:r>
            <a:r>
              <a:rPr sz="1050" dirty="0">
                <a:latin typeface="Tahoma"/>
                <a:cs typeface="Tahoma"/>
              </a:rPr>
              <a:t>Radiation</a:t>
            </a:r>
            <a:r>
              <a:rPr sz="1050" spc="95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Oncology</a:t>
            </a:r>
            <a:endParaRPr sz="1050">
              <a:latin typeface="Tahoma"/>
              <a:cs typeface="Tahoma"/>
            </a:endParaRPr>
          </a:p>
          <a:p>
            <a:pPr marL="688975" marR="570230" indent="334010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Radiology Respirology Rheumatologist</a:t>
            </a:r>
            <a:endParaRPr sz="1050">
              <a:latin typeface="Tahoma"/>
              <a:cs typeface="Tahoma"/>
            </a:endParaRPr>
          </a:p>
          <a:p>
            <a:pPr marL="855344" marR="570230" indent="243204" algn="r">
              <a:lnSpc>
                <a:spcPct val="146900"/>
              </a:lnSpc>
            </a:pPr>
            <a:r>
              <a:rPr sz="1050" spc="-10" dirty="0">
                <a:latin typeface="Tahoma"/>
                <a:cs typeface="Tahoma"/>
              </a:rPr>
              <a:t>Urologist Veterinarians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6971" y="4598721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950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84476" y="4833745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100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98666" y="5068769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4500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12365" y="5303727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1900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08740" y="5465428"/>
            <a:ext cx="495934" cy="73088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850</a:t>
            </a:r>
            <a:endParaRPr sz="1050">
              <a:latin typeface="Tahoma"/>
              <a:cs typeface="Tahoma"/>
            </a:endParaRPr>
          </a:p>
          <a:p>
            <a:pPr marL="170180">
              <a:lnSpc>
                <a:spcPct val="100000"/>
              </a:lnSpc>
              <a:spcBef>
                <a:spcPts val="590"/>
              </a:spcBef>
            </a:pPr>
            <a:r>
              <a:rPr sz="1050" spc="-20" dirty="0">
                <a:latin typeface="Tahoma"/>
                <a:cs typeface="Tahoma"/>
              </a:rPr>
              <a:t>1100</a:t>
            </a:r>
            <a:endParaRPr sz="1050">
              <a:latin typeface="Tahoma"/>
              <a:cs typeface="Tahoma"/>
            </a:endParaRPr>
          </a:p>
          <a:p>
            <a:pPr marL="170180">
              <a:lnSpc>
                <a:spcPct val="100000"/>
              </a:lnSpc>
              <a:spcBef>
                <a:spcPts val="595"/>
              </a:spcBef>
            </a:pPr>
            <a:r>
              <a:rPr sz="1050" spc="-20" dirty="0">
                <a:latin typeface="Tahoma"/>
                <a:cs typeface="Tahoma"/>
              </a:rPr>
              <a:t>1100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67653" y="6243823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350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34316" y="6478848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2500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39754" y="6713872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6500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5404" y="6948896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3000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35883" y="7183854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450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16491" y="7418878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3500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81273" y="7653902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370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34882" y="7888926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1200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67653" y="8050627"/>
            <a:ext cx="457834" cy="73088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050" spc="-25" dirty="0">
                <a:latin typeface="Tahoma"/>
                <a:cs typeface="Tahoma"/>
              </a:rPr>
              <a:t>350</a:t>
            </a:r>
            <a:endParaRPr sz="1050">
              <a:latin typeface="Tahoma"/>
              <a:cs typeface="Tahoma"/>
            </a:endParaRPr>
          </a:p>
          <a:p>
            <a:pPr marL="53340">
              <a:lnSpc>
                <a:spcPct val="100000"/>
              </a:lnSpc>
              <a:spcBef>
                <a:spcPts val="590"/>
              </a:spcBef>
            </a:pPr>
            <a:r>
              <a:rPr sz="1050" spc="-25" dirty="0">
                <a:latin typeface="Tahoma"/>
                <a:cs typeface="Tahoma"/>
              </a:rPr>
              <a:t>410</a:t>
            </a:r>
            <a:endParaRPr sz="1050">
              <a:latin typeface="Tahoma"/>
              <a:cs typeface="Tahoma"/>
            </a:endParaRPr>
          </a:p>
          <a:p>
            <a:pPr marL="210185">
              <a:lnSpc>
                <a:spcPct val="100000"/>
              </a:lnSpc>
              <a:spcBef>
                <a:spcPts val="595"/>
              </a:spcBef>
            </a:pPr>
            <a:r>
              <a:rPr sz="1050" spc="-25" dirty="0">
                <a:latin typeface="Tahoma"/>
                <a:cs typeface="Tahoma"/>
              </a:rPr>
              <a:t>640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16491" y="8828957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3500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72493" y="0"/>
            <a:ext cx="3343274" cy="171449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27062" y="2216272"/>
            <a:ext cx="8296274" cy="7115174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2587730" y="1404412"/>
            <a:ext cx="2064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5" dirty="0">
                <a:solidFill>
                  <a:srgbClr val="181818"/>
                </a:solidFill>
                <a:latin typeface="Tahoma"/>
                <a:cs typeface="Tahoma"/>
              </a:rPr>
              <a:t>CANADA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B973EE-50CB-DC44-778A-01AE799FE614}"/>
              </a:ext>
            </a:extLst>
          </p:cNvPr>
          <p:cNvSpPr txBox="1"/>
          <p:nvPr/>
        </p:nvSpPr>
        <p:spPr>
          <a:xfrm>
            <a:off x="470864" y="9668034"/>
            <a:ext cx="1360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 counts as of 1/1/2026.  Actual counts can vary by ±3%, daily.  Ask your ROS Research Manager for exact daily counts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71127" y="623228"/>
            <a:ext cx="1656714" cy="8484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9955" marR="5080" indent="-268605" algn="r">
              <a:lnSpc>
                <a:spcPct val="155500"/>
              </a:lnSpc>
              <a:spcBef>
                <a:spcPts val="95"/>
              </a:spcBef>
            </a:pPr>
            <a:r>
              <a:rPr sz="1050" spc="-10" dirty="0">
                <a:latin typeface="Tahoma"/>
                <a:cs typeface="Tahoma"/>
              </a:rPr>
              <a:t>Anesthesiologist Cardiologist</a:t>
            </a:r>
            <a:endParaRPr sz="1050">
              <a:latin typeface="Tahoma"/>
              <a:cs typeface="Tahoma"/>
            </a:endParaRPr>
          </a:p>
          <a:p>
            <a:pPr marL="213995" marR="5080" indent="938530" algn="r">
              <a:lnSpc>
                <a:spcPct val="155500"/>
              </a:lnSpc>
            </a:pPr>
            <a:r>
              <a:rPr sz="1050" spc="-10" dirty="0">
                <a:latin typeface="Tahoma"/>
                <a:cs typeface="Tahoma"/>
              </a:rPr>
              <a:t>Dentists Dermatology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spc="10" dirty="0">
                <a:latin typeface="Tahoma"/>
                <a:cs typeface="Tahoma"/>
              </a:rPr>
              <a:t>Emergency</a:t>
            </a:r>
            <a:r>
              <a:rPr sz="1050" spc="8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Endocrinology </a:t>
            </a:r>
            <a:r>
              <a:rPr sz="1050" dirty="0">
                <a:latin typeface="Tahoma"/>
                <a:cs typeface="Tahoma"/>
              </a:rPr>
              <a:t>Family/General</a:t>
            </a:r>
            <a:r>
              <a:rPr sz="1050" spc="10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Practice Gastroenterologist </a:t>
            </a:r>
            <a:r>
              <a:rPr sz="1050" dirty="0">
                <a:latin typeface="Tahoma"/>
                <a:cs typeface="Tahoma"/>
              </a:rPr>
              <a:t>General</a:t>
            </a:r>
            <a:r>
              <a:rPr sz="1050" spc="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 </a:t>
            </a:r>
            <a:r>
              <a:rPr sz="1050" dirty="0">
                <a:latin typeface="Tahoma"/>
                <a:cs typeface="Tahoma"/>
              </a:rPr>
              <a:t>Geriatric</a:t>
            </a:r>
            <a:r>
              <a:rPr sz="1050" spc="15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Hematologist Immunologist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Infectious </a:t>
            </a:r>
            <a:r>
              <a:rPr sz="1050" spc="-10" dirty="0">
                <a:latin typeface="Tahoma"/>
                <a:cs typeface="Tahoma"/>
              </a:rPr>
              <a:t>Diseases Internal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 </a:t>
            </a:r>
            <a:r>
              <a:rPr sz="1050" spc="-10" dirty="0">
                <a:latin typeface="Tahoma"/>
                <a:cs typeface="Tahoma"/>
              </a:rPr>
              <a:t>Neonatologist Nephrologist</a:t>
            </a:r>
            <a:r>
              <a:rPr sz="1050" spc="50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Neurologist</a:t>
            </a:r>
            <a:endParaRPr sz="1050">
              <a:latin typeface="Tahoma"/>
              <a:cs typeface="Tahoma"/>
            </a:endParaRPr>
          </a:p>
          <a:p>
            <a:pPr marR="6350" algn="r">
              <a:lnSpc>
                <a:spcPct val="100000"/>
              </a:lnSpc>
              <a:spcBef>
                <a:spcPts val="700"/>
              </a:spcBef>
            </a:pPr>
            <a:r>
              <a:rPr sz="1050" dirty="0">
                <a:latin typeface="Tahoma"/>
                <a:cs typeface="Tahoma"/>
              </a:rPr>
              <a:t>Nuclear</a:t>
            </a:r>
            <a:r>
              <a:rPr sz="1050" spc="100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Medicine</a:t>
            </a:r>
            <a:endParaRPr sz="1050">
              <a:latin typeface="Tahoma"/>
              <a:cs typeface="Tahoma"/>
            </a:endParaRPr>
          </a:p>
          <a:p>
            <a:pPr marL="86995" marR="5080" indent="1136015" algn="r">
              <a:lnSpc>
                <a:spcPct val="155500"/>
              </a:lnSpc>
            </a:pPr>
            <a:r>
              <a:rPr sz="1050" spc="-10" dirty="0">
                <a:latin typeface="Tahoma"/>
                <a:cs typeface="Tahoma"/>
              </a:rPr>
              <a:t>Nurses </a:t>
            </a:r>
            <a:r>
              <a:rPr sz="1050" dirty="0">
                <a:latin typeface="Tahoma"/>
                <a:cs typeface="Tahoma"/>
              </a:rPr>
              <a:t>Obstetrics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&amp;</a:t>
            </a:r>
            <a:r>
              <a:rPr sz="105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Gynecologist</a:t>
            </a:r>
            <a:endParaRPr sz="1050">
              <a:latin typeface="Tahoma"/>
              <a:cs typeface="Tahoma"/>
            </a:endParaRPr>
          </a:p>
          <a:p>
            <a:pPr marL="448309" marR="5080" indent="534035" algn="r">
              <a:lnSpc>
                <a:spcPct val="155500"/>
              </a:lnSpc>
            </a:pPr>
            <a:r>
              <a:rPr sz="1050" spc="-10" dirty="0">
                <a:latin typeface="Tahoma"/>
                <a:cs typeface="Tahoma"/>
              </a:rPr>
              <a:t>Oncologist Ophthalmologist </a:t>
            </a:r>
            <a:r>
              <a:rPr sz="1050" spc="20" dirty="0">
                <a:latin typeface="Tahoma"/>
                <a:cs typeface="Tahoma"/>
              </a:rPr>
              <a:t>Orthopedic</a:t>
            </a:r>
            <a:r>
              <a:rPr sz="1050" spc="4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 Otolaryngologist</a:t>
            </a:r>
            <a:endParaRPr sz="1050">
              <a:latin typeface="Tahoma"/>
              <a:cs typeface="Tahoma"/>
            </a:endParaRPr>
          </a:p>
          <a:p>
            <a:pPr marL="909955" marR="6350" indent="139065" algn="r">
              <a:lnSpc>
                <a:spcPct val="155500"/>
              </a:lnSpc>
            </a:pPr>
            <a:r>
              <a:rPr sz="1050" spc="-10" dirty="0">
                <a:latin typeface="Tahoma"/>
                <a:cs typeface="Tahoma"/>
              </a:rPr>
              <a:t>Pediatrics Pharmacists</a:t>
            </a:r>
            <a:endParaRPr sz="1050">
              <a:latin typeface="Tahoma"/>
              <a:cs typeface="Tahoma"/>
            </a:endParaRPr>
          </a:p>
          <a:p>
            <a:pPr marR="6985" algn="r">
              <a:lnSpc>
                <a:spcPct val="100000"/>
              </a:lnSpc>
              <a:spcBef>
                <a:spcPts val="695"/>
              </a:spcBef>
            </a:pPr>
            <a:r>
              <a:rPr sz="1050" dirty="0">
                <a:latin typeface="Tahoma"/>
                <a:cs typeface="Tahoma"/>
              </a:rPr>
              <a:t>Physical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45" dirty="0">
                <a:latin typeface="Tahoma"/>
                <a:cs typeface="Tahoma"/>
              </a:rPr>
              <a:t>Medicine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30" dirty="0">
                <a:latin typeface="Tahoma"/>
                <a:cs typeface="Tahoma"/>
              </a:rPr>
              <a:t>&amp;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spc="-20" dirty="0">
                <a:latin typeface="Tahoma"/>
                <a:cs typeface="Tahoma"/>
              </a:rPr>
              <a:t>Rehab</a:t>
            </a:r>
            <a:endParaRPr sz="1050">
              <a:latin typeface="Tahoma"/>
              <a:cs typeface="Tahoma"/>
            </a:endParaRPr>
          </a:p>
          <a:p>
            <a:pPr marR="11430" algn="r">
              <a:lnSpc>
                <a:spcPct val="100000"/>
              </a:lnSpc>
              <a:spcBef>
                <a:spcPts val="700"/>
              </a:spcBef>
            </a:pPr>
            <a:r>
              <a:rPr sz="1050" dirty="0">
                <a:latin typeface="Tahoma"/>
                <a:cs typeface="Tahoma"/>
              </a:rPr>
              <a:t>Plastic</a:t>
            </a:r>
            <a:r>
              <a:rPr sz="1050" spc="9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Surgery</a:t>
            </a:r>
            <a:endParaRPr sz="1050">
              <a:latin typeface="Tahoma"/>
              <a:cs typeface="Tahoma"/>
            </a:endParaRPr>
          </a:p>
          <a:p>
            <a:pPr marL="439420" marR="11430" indent="575945" algn="r">
              <a:lnSpc>
                <a:spcPct val="155500"/>
              </a:lnSpc>
            </a:pPr>
            <a:r>
              <a:rPr sz="1050" spc="-10" dirty="0">
                <a:latin typeface="Tahoma"/>
                <a:cs typeface="Tahoma"/>
              </a:rPr>
              <a:t>Psychiatry </a:t>
            </a:r>
            <a:r>
              <a:rPr sz="1050" dirty="0">
                <a:latin typeface="Tahoma"/>
                <a:cs typeface="Tahoma"/>
              </a:rPr>
              <a:t>Radiation</a:t>
            </a:r>
            <a:r>
              <a:rPr sz="1050" spc="95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Oncology</a:t>
            </a:r>
            <a:endParaRPr sz="1050">
              <a:latin typeface="Tahoma"/>
              <a:cs typeface="Tahoma"/>
            </a:endParaRPr>
          </a:p>
          <a:p>
            <a:pPr marL="688975" marR="5080" indent="334010" algn="r">
              <a:lnSpc>
                <a:spcPct val="155500"/>
              </a:lnSpc>
            </a:pPr>
            <a:r>
              <a:rPr sz="1050" spc="-10" dirty="0">
                <a:latin typeface="Tahoma"/>
                <a:cs typeface="Tahoma"/>
              </a:rPr>
              <a:t>Radiology Respirology Rheumatologist</a:t>
            </a:r>
            <a:endParaRPr sz="105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700"/>
              </a:spcBef>
            </a:pPr>
            <a:r>
              <a:rPr sz="1050" spc="-10" dirty="0">
                <a:latin typeface="Tahoma"/>
                <a:cs typeface="Tahoma"/>
              </a:rPr>
              <a:t>Urologist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07261" y="705797"/>
            <a:ext cx="3409315" cy="8434070"/>
            <a:chOff x="3207261" y="705797"/>
            <a:chExt cx="3409315" cy="8434070"/>
          </a:xfrm>
        </p:grpSpPr>
        <p:sp>
          <p:nvSpPr>
            <p:cNvPr id="6" name="object 6"/>
            <p:cNvSpPr/>
            <p:nvPr/>
          </p:nvSpPr>
          <p:spPr>
            <a:xfrm>
              <a:off x="3207258" y="705801"/>
              <a:ext cx="3409315" cy="2961005"/>
            </a:xfrm>
            <a:custGeom>
              <a:avLst/>
              <a:gdLst/>
              <a:ahLst/>
              <a:cxnLst/>
              <a:rect l="l" t="t" r="r" b="b"/>
              <a:pathLst>
                <a:path w="3409315" h="2961004">
                  <a:moveTo>
                    <a:pt x="306997" y="2752128"/>
                  </a:moveTo>
                  <a:lnTo>
                    <a:pt x="291465" y="2736596"/>
                  </a:lnTo>
                  <a:lnTo>
                    <a:pt x="0" y="2736596"/>
                  </a:lnTo>
                  <a:lnTo>
                    <a:pt x="0" y="2960497"/>
                  </a:lnTo>
                  <a:lnTo>
                    <a:pt x="291465" y="2960497"/>
                  </a:lnTo>
                  <a:lnTo>
                    <a:pt x="306997" y="2944965"/>
                  </a:lnTo>
                  <a:lnTo>
                    <a:pt x="306997" y="2752128"/>
                  </a:lnTo>
                  <a:close/>
                </a:path>
                <a:path w="3409315" h="2961004">
                  <a:moveTo>
                    <a:pt x="375221" y="2254567"/>
                  </a:moveTo>
                  <a:lnTo>
                    <a:pt x="359689" y="2239035"/>
                  </a:lnTo>
                  <a:lnTo>
                    <a:pt x="0" y="2239035"/>
                  </a:lnTo>
                  <a:lnTo>
                    <a:pt x="0" y="2462936"/>
                  </a:lnTo>
                  <a:lnTo>
                    <a:pt x="359689" y="2462936"/>
                  </a:lnTo>
                  <a:lnTo>
                    <a:pt x="375221" y="2447391"/>
                  </a:lnTo>
                  <a:lnTo>
                    <a:pt x="375221" y="2254567"/>
                  </a:lnTo>
                  <a:close/>
                </a:path>
                <a:path w="3409315" h="2961004">
                  <a:moveTo>
                    <a:pt x="443445" y="1259446"/>
                  </a:moveTo>
                  <a:lnTo>
                    <a:pt x="427913" y="1243901"/>
                  </a:lnTo>
                  <a:lnTo>
                    <a:pt x="0" y="1243901"/>
                  </a:lnTo>
                  <a:lnTo>
                    <a:pt x="0" y="1467815"/>
                  </a:lnTo>
                  <a:lnTo>
                    <a:pt x="427913" y="1467815"/>
                  </a:lnTo>
                  <a:lnTo>
                    <a:pt x="443445" y="1452270"/>
                  </a:lnTo>
                  <a:lnTo>
                    <a:pt x="443445" y="1259446"/>
                  </a:lnTo>
                  <a:close/>
                </a:path>
                <a:path w="3409315" h="2961004">
                  <a:moveTo>
                    <a:pt x="511670" y="1757006"/>
                  </a:moveTo>
                  <a:lnTo>
                    <a:pt x="496138" y="1741474"/>
                  </a:lnTo>
                  <a:lnTo>
                    <a:pt x="0" y="1741474"/>
                  </a:lnTo>
                  <a:lnTo>
                    <a:pt x="0" y="1965375"/>
                  </a:lnTo>
                  <a:lnTo>
                    <a:pt x="496138" y="1965375"/>
                  </a:lnTo>
                  <a:lnTo>
                    <a:pt x="511670" y="1949831"/>
                  </a:lnTo>
                  <a:lnTo>
                    <a:pt x="511670" y="1757006"/>
                  </a:lnTo>
                  <a:close/>
                </a:path>
                <a:path w="3409315" h="2961004">
                  <a:moveTo>
                    <a:pt x="566254" y="2503347"/>
                  </a:moveTo>
                  <a:lnTo>
                    <a:pt x="550710" y="2487815"/>
                  </a:lnTo>
                  <a:lnTo>
                    <a:pt x="0" y="2487815"/>
                  </a:lnTo>
                  <a:lnTo>
                    <a:pt x="0" y="2711716"/>
                  </a:lnTo>
                  <a:lnTo>
                    <a:pt x="550710" y="2711716"/>
                  </a:lnTo>
                  <a:lnTo>
                    <a:pt x="566254" y="2696184"/>
                  </a:lnTo>
                  <a:lnTo>
                    <a:pt x="566254" y="2503347"/>
                  </a:lnTo>
                  <a:close/>
                </a:path>
                <a:path w="3409315" h="2961004">
                  <a:moveTo>
                    <a:pt x="607187" y="1010666"/>
                  </a:moveTo>
                  <a:lnTo>
                    <a:pt x="591642" y="995121"/>
                  </a:lnTo>
                  <a:lnTo>
                    <a:pt x="0" y="995121"/>
                  </a:lnTo>
                  <a:lnTo>
                    <a:pt x="0" y="1219034"/>
                  </a:lnTo>
                  <a:lnTo>
                    <a:pt x="591654" y="1219034"/>
                  </a:lnTo>
                  <a:lnTo>
                    <a:pt x="607187" y="1203490"/>
                  </a:lnTo>
                  <a:lnTo>
                    <a:pt x="607187" y="1010666"/>
                  </a:lnTo>
                  <a:close/>
                </a:path>
                <a:path w="3409315" h="2961004">
                  <a:moveTo>
                    <a:pt x="741591" y="761885"/>
                  </a:moveTo>
                  <a:lnTo>
                    <a:pt x="726046" y="746340"/>
                  </a:lnTo>
                  <a:lnTo>
                    <a:pt x="0" y="746340"/>
                  </a:lnTo>
                  <a:lnTo>
                    <a:pt x="0" y="970241"/>
                  </a:lnTo>
                  <a:lnTo>
                    <a:pt x="726046" y="970241"/>
                  </a:lnTo>
                  <a:lnTo>
                    <a:pt x="741591" y="954709"/>
                  </a:lnTo>
                  <a:lnTo>
                    <a:pt x="741591" y="761885"/>
                  </a:lnTo>
                  <a:close/>
                </a:path>
                <a:path w="3409315" h="2961004">
                  <a:moveTo>
                    <a:pt x="750455" y="15544"/>
                  </a:moveTo>
                  <a:lnTo>
                    <a:pt x="734923" y="0"/>
                  </a:lnTo>
                  <a:lnTo>
                    <a:pt x="0" y="0"/>
                  </a:lnTo>
                  <a:lnTo>
                    <a:pt x="0" y="223901"/>
                  </a:lnTo>
                  <a:lnTo>
                    <a:pt x="734923" y="223901"/>
                  </a:lnTo>
                  <a:lnTo>
                    <a:pt x="750455" y="208368"/>
                  </a:lnTo>
                  <a:lnTo>
                    <a:pt x="750455" y="15544"/>
                  </a:lnTo>
                  <a:close/>
                </a:path>
                <a:path w="3409315" h="2961004">
                  <a:moveTo>
                    <a:pt x="818680" y="2005787"/>
                  </a:moveTo>
                  <a:lnTo>
                    <a:pt x="803135" y="1990255"/>
                  </a:lnTo>
                  <a:lnTo>
                    <a:pt x="0" y="1990255"/>
                  </a:lnTo>
                  <a:lnTo>
                    <a:pt x="0" y="2214156"/>
                  </a:lnTo>
                  <a:lnTo>
                    <a:pt x="803135" y="2214156"/>
                  </a:lnTo>
                  <a:lnTo>
                    <a:pt x="818680" y="2198611"/>
                  </a:lnTo>
                  <a:lnTo>
                    <a:pt x="818680" y="2005787"/>
                  </a:lnTo>
                  <a:close/>
                </a:path>
                <a:path w="3409315" h="2961004">
                  <a:moveTo>
                    <a:pt x="1262126" y="264325"/>
                  </a:moveTo>
                  <a:lnTo>
                    <a:pt x="1246593" y="248780"/>
                  </a:lnTo>
                  <a:lnTo>
                    <a:pt x="0" y="248780"/>
                  </a:lnTo>
                  <a:lnTo>
                    <a:pt x="0" y="472681"/>
                  </a:lnTo>
                  <a:lnTo>
                    <a:pt x="1246593" y="472681"/>
                  </a:lnTo>
                  <a:lnTo>
                    <a:pt x="1262126" y="457149"/>
                  </a:lnTo>
                  <a:lnTo>
                    <a:pt x="1262126" y="264325"/>
                  </a:lnTo>
                  <a:close/>
                </a:path>
                <a:path w="3409315" h="2961004">
                  <a:moveTo>
                    <a:pt x="3409061" y="1492694"/>
                  </a:moveTo>
                  <a:lnTo>
                    <a:pt x="0" y="1492694"/>
                  </a:lnTo>
                  <a:lnTo>
                    <a:pt x="0" y="1716595"/>
                  </a:lnTo>
                  <a:lnTo>
                    <a:pt x="3409061" y="1716595"/>
                  </a:lnTo>
                  <a:lnTo>
                    <a:pt x="3409061" y="1492694"/>
                  </a:lnTo>
                  <a:close/>
                </a:path>
                <a:path w="3409315" h="2961004">
                  <a:moveTo>
                    <a:pt x="3409061" y="497560"/>
                  </a:moveTo>
                  <a:lnTo>
                    <a:pt x="0" y="497560"/>
                  </a:lnTo>
                  <a:lnTo>
                    <a:pt x="0" y="721461"/>
                  </a:lnTo>
                  <a:lnTo>
                    <a:pt x="3409061" y="721461"/>
                  </a:lnTo>
                  <a:lnTo>
                    <a:pt x="3409061" y="497560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7261" y="3691171"/>
              <a:ext cx="180792" cy="2239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07261" y="3939952"/>
              <a:ext cx="2388235" cy="224154"/>
            </a:xfrm>
            <a:custGeom>
              <a:avLst/>
              <a:gdLst/>
              <a:ahLst/>
              <a:cxnLst/>
              <a:rect l="l" t="t" r="r" b="b"/>
              <a:pathLst>
                <a:path w="2388235" h="224154">
                  <a:moveTo>
                    <a:pt x="2372283" y="223902"/>
                  </a:moveTo>
                  <a:lnTo>
                    <a:pt x="0" y="223902"/>
                  </a:lnTo>
                  <a:lnTo>
                    <a:pt x="0" y="0"/>
                  </a:lnTo>
                  <a:lnTo>
                    <a:pt x="2372283" y="0"/>
                  </a:lnTo>
                  <a:lnTo>
                    <a:pt x="2374568" y="454"/>
                  </a:lnTo>
                  <a:lnTo>
                    <a:pt x="2387820" y="15536"/>
                  </a:lnTo>
                  <a:lnTo>
                    <a:pt x="2387820" y="208365"/>
                  </a:lnTo>
                  <a:lnTo>
                    <a:pt x="2372283" y="223902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7261" y="4188733"/>
              <a:ext cx="152138" cy="2239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07258" y="4437519"/>
              <a:ext cx="648335" cy="473075"/>
            </a:xfrm>
            <a:custGeom>
              <a:avLst/>
              <a:gdLst/>
              <a:ahLst/>
              <a:cxnLst/>
              <a:rect l="l" t="t" r="r" b="b"/>
              <a:pathLst>
                <a:path w="648335" h="473075">
                  <a:moveTo>
                    <a:pt x="511670" y="15532"/>
                  </a:moveTo>
                  <a:lnTo>
                    <a:pt x="496138" y="0"/>
                  </a:lnTo>
                  <a:lnTo>
                    <a:pt x="0" y="0"/>
                  </a:lnTo>
                  <a:lnTo>
                    <a:pt x="0" y="223901"/>
                  </a:lnTo>
                  <a:lnTo>
                    <a:pt x="496138" y="223901"/>
                  </a:lnTo>
                  <a:lnTo>
                    <a:pt x="511670" y="208368"/>
                  </a:lnTo>
                  <a:lnTo>
                    <a:pt x="511670" y="15532"/>
                  </a:lnTo>
                  <a:close/>
                </a:path>
                <a:path w="648335" h="473075">
                  <a:moveTo>
                    <a:pt x="648119" y="264312"/>
                  </a:moveTo>
                  <a:lnTo>
                    <a:pt x="632587" y="248780"/>
                  </a:lnTo>
                  <a:lnTo>
                    <a:pt x="0" y="248780"/>
                  </a:lnTo>
                  <a:lnTo>
                    <a:pt x="0" y="472681"/>
                  </a:lnTo>
                  <a:lnTo>
                    <a:pt x="632587" y="472681"/>
                  </a:lnTo>
                  <a:lnTo>
                    <a:pt x="648119" y="457149"/>
                  </a:lnTo>
                  <a:lnTo>
                    <a:pt x="648119" y="264312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7261" y="4935076"/>
              <a:ext cx="68223" cy="22390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07258" y="5183859"/>
              <a:ext cx="3409315" cy="2712085"/>
            </a:xfrm>
            <a:custGeom>
              <a:avLst/>
              <a:gdLst/>
              <a:ahLst/>
              <a:cxnLst/>
              <a:rect l="l" t="t" r="r" b="b"/>
              <a:pathLst>
                <a:path w="3409315" h="2712084">
                  <a:moveTo>
                    <a:pt x="327469" y="2254567"/>
                  </a:moveTo>
                  <a:lnTo>
                    <a:pt x="311937" y="2239035"/>
                  </a:lnTo>
                  <a:lnTo>
                    <a:pt x="0" y="2239035"/>
                  </a:lnTo>
                  <a:lnTo>
                    <a:pt x="0" y="2462936"/>
                  </a:lnTo>
                  <a:lnTo>
                    <a:pt x="311937" y="2462936"/>
                  </a:lnTo>
                  <a:lnTo>
                    <a:pt x="327469" y="2447404"/>
                  </a:lnTo>
                  <a:lnTo>
                    <a:pt x="327469" y="2254567"/>
                  </a:lnTo>
                  <a:close/>
                </a:path>
                <a:path w="3409315" h="2712084">
                  <a:moveTo>
                    <a:pt x="648119" y="1259446"/>
                  </a:moveTo>
                  <a:lnTo>
                    <a:pt x="632587" y="1243914"/>
                  </a:lnTo>
                  <a:lnTo>
                    <a:pt x="0" y="1243914"/>
                  </a:lnTo>
                  <a:lnTo>
                    <a:pt x="0" y="1467815"/>
                  </a:lnTo>
                  <a:lnTo>
                    <a:pt x="632587" y="1467815"/>
                  </a:lnTo>
                  <a:lnTo>
                    <a:pt x="648119" y="1452270"/>
                  </a:lnTo>
                  <a:lnTo>
                    <a:pt x="648119" y="1259446"/>
                  </a:lnTo>
                  <a:close/>
                </a:path>
                <a:path w="3409315" h="2712084">
                  <a:moveTo>
                    <a:pt x="648119" y="761885"/>
                  </a:moveTo>
                  <a:lnTo>
                    <a:pt x="632587" y="746340"/>
                  </a:lnTo>
                  <a:lnTo>
                    <a:pt x="0" y="746340"/>
                  </a:lnTo>
                  <a:lnTo>
                    <a:pt x="0" y="970254"/>
                  </a:lnTo>
                  <a:lnTo>
                    <a:pt x="632587" y="970254"/>
                  </a:lnTo>
                  <a:lnTo>
                    <a:pt x="648119" y="954709"/>
                  </a:lnTo>
                  <a:lnTo>
                    <a:pt x="648119" y="761885"/>
                  </a:lnTo>
                  <a:close/>
                </a:path>
                <a:path w="3409315" h="2712084">
                  <a:moveTo>
                    <a:pt x="648119" y="513105"/>
                  </a:moveTo>
                  <a:lnTo>
                    <a:pt x="632587" y="497560"/>
                  </a:lnTo>
                  <a:lnTo>
                    <a:pt x="0" y="497560"/>
                  </a:lnTo>
                  <a:lnTo>
                    <a:pt x="0" y="721474"/>
                  </a:lnTo>
                  <a:lnTo>
                    <a:pt x="632587" y="721474"/>
                  </a:lnTo>
                  <a:lnTo>
                    <a:pt x="648119" y="705929"/>
                  </a:lnTo>
                  <a:lnTo>
                    <a:pt x="648119" y="513105"/>
                  </a:lnTo>
                  <a:close/>
                </a:path>
                <a:path w="3409315" h="2712084">
                  <a:moveTo>
                    <a:pt x="784567" y="1010666"/>
                  </a:moveTo>
                  <a:lnTo>
                    <a:pt x="769035" y="995133"/>
                  </a:lnTo>
                  <a:lnTo>
                    <a:pt x="0" y="995133"/>
                  </a:lnTo>
                  <a:lnTo>
                    <a:pt x="0" y="1219034"/>
                  </a:lnTo>
                  <a:lnTo>
                    <a:pt x="769035" y="1219034"/>
                  </a:lnTo>
                  <a:lnTo>
                    <a:pt x="784567" y="1203490"/>
                  </a:lnTo>
                  <a:lnTo>
                    <a:pt x="784567" y="1010666"/>
                  </a:lnTo>
                  <a:close/>
                </a:path>
                <a:path w="3409315" h="2712084">
                  <a:moveTo>
                    <a:pt x="1228013" y="264325"/>
                  </a:moveTo>
                  <a:lnTo>
                    <a:pt x="1212481" y="248780"/>
                  </a:lnTo>
                  <a:lnTo>
                    <a:pt x="0" y="248780"/>
                  </a:lnTo>
                  <a:lnTo>
                    <a:pt x="0" y="472694"/>
                  </a:lnTo>
                  <a:lnTo>
                    <a:pt x="1212481" y="472694"/>
                  </a:lnTo>
                  <a:lnTo>
                    <a:pt x="1228013" y="457149"/>
                  </a:lnTo>
                  <a:lnTo>
                    <a:pt x="1228013" y="264325"/>
                  </a:lnTo>
                  <a:close/>
                </a:path>
                <a:path w="3409315" h="2712084">
                  <a:moveTo>
                    <a:pt x="1705584" y="2005787"/>
                  </a:moveTo>
                  <a:lnTo>
                    <a:pt x="1690039" y="1990255"/>
                  </a:lnTo>
                  <a:lnTo>
                    <a:pt x="0" y="1990255"/>
                  </a:lnTo>
                  <a:lnTo>
                    <a:pt x="0" y="2214156"/>
                  </a:lnTo>
                  <a:lnTo>
                    <a:pt x="1690039" y="2214156"/>
                  </a:lnTo>
                  <a:lnTo>
                    <a:pt x="1705584" y="2198624"/>
                  </a:lnTo>
                  <a:lnTo>
                    <a:pt x="1705584" y="2005787"/>
                  </a:lnTo>
                  <a:close/>
                </a:path>
                <a:path w="3409315" h="2712084">
                  <a:moveTo>
                    <a:pt x="1978482" y="2503347"/>
                  </a:moveTo>
                  <a:lnTo>
                    <a:pt x="1962937" y="2487815"/>
                  </a:lnTo>
                  <a:lnTo>
                    <a:pt x="0" y="2487815"/>
                  </a:lnTo>
                  <a:lnTo>
                    <a:pt x="0" y="2711716"/>
                  </a:lnTo>
                  <a:lnTo>
                    <a:pt x="1962937" y="2711716"/>
                  </a:lnTo>
                  <a:lnTo>
                    <a:pt x="1978482" y="2696184"/>
                  </a:lnTo>
                  <a:lnTo>
                    <a:pt x="1978482" y="2503347"/>
                  </a:lnTo>
                  <a:close/>
                </a:path>
                <a:path w="3409315" h="2712084">
                  <a:moveTo>
                    <a:pt x="2387816" y="1508226"/>
                  </a:moveTo>
                  <a:lnTo>
                    <a:pt x="2372283" y="1492694"/>
                  </a:lnTo>
                  <a:lnTo>
                    <a:pt x="0" y="1492694"/>
                  </a:lnTo>
                  <a:lnTo>
                    <a:pt x="0" y="1716595"/>
                  </a:lnTo>
                  <a:lnTo>
                    <a:pt x="2372283" y="1716595"/>
                  </a:lnTo>
                  <a:lnTo>
                    <a:pt x="2387816" y="1701050"/>
                  </a:lnTo>
                  <a:lnTo>
                    <a:pt x="2387816" y="1508226"/>
                  </a:lnTo>
                  <a:close/>
                </a:path>
                <a:path w="3409315" h="2712084">
                  <a:moveTo>
                    <a:pt x="3409061" y="1741474"/>
                  </a:moveTo>
                  <a:lnTo>
                    <a:pt x="0" y="1741474"/>
                  </a:lnTo>
                  <a:lnTo>
                    <a:pt x="0" y="1965375"/>
                  </a:lnTo>
                  <a:lnTo>
                    <a:pt x="3409061" y="1965375"/>
                  </a:lnTo>
                  <a:lnTo>
                    <a:pt x="3409061" y="1741474"/>
                  </a:lnTo>
                  <a:close/>
                </a:path>
                <a:path w="3409315" h="2712084">
                  <a:moveTo>
                    <a:pt x="3409061" y="0"/>
                  </a:moveTo>
                  <a:lnTo>
                    <a:pt x="0" y="0"/>
                  </a:lnTo>
                  <a:lnTo>
                    <a:pt x="0" y="223901"/>
                  </a:lnTo>
                  <a:lnTo>
                    <a:pt x="3409061" y="223901"/>
                  </a:lnTo>
                  <a:lnTo>
                    <a:pt x="3409061" y="0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7261" y="7920449"/>
              <a:ext cx="238782" cy="22390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07258" y="8169236"/>
              <a:ext cx="648335" cy="970280"/>
            </a:xfrm>
            <a:custGeom>
              <a:avLst/>
              <a:gdLst/>
              <a:ahLst/>
              <a:cxnLst/>
              <a:rect l="l" t="t" r="r" b="b"/>
              <a:pathLst>
                <a:path w="648335" h="970279">
                  <a:moveTo>
                    <a:pt x="286537" y="264312"/>
                  </a:moveTo>
                  <a:lnTo>
                    <a:pt x="270992" y="248780"/>
                  </a:lnTo>
                  <a:lnTo>
                    <a:pt x="0" y="248780"/>
                  </a:lnTo>
                  <a:lnTo>
                    <a:pt x="0" y="472681"/>
                  </a:lnTo>
                  <a:lnTo>
                    <a:pt x="270992" y="472681"/>
                  </a:lnTo>
                  <a:lnTo>
                    <a:pt x="286537" y="457149"/>
                  </a:lnTo>
                  <a:lnTo>
                    <a:pt x="286537" y="264312"/>
                  </a:lnTo>
                  <a:close/>
                </a:path>
                <a:path w="648335" h="970279">
                  <a:moveTo>
                    <a:pt x="470738" y="761885"/>
                  </a:moveTo>
                  <a:lnTo>
                    <a:pt x="455206" y="746340"/>
                  </a:lnTo>
                  <a:lnTo>
                    <a:pt x="0" y="746340"/>
                  </a:lnTo>
                  <a:lnTo>
                    <a:pt x="0" y="970241"/>
                  </a:lnTo>
                  <a:lnTo>
                    <a:pt x="455206" y="970241"/>
                  </a:lnTo>
                  <a:lnTo>
                    <a:pt x="470738" y="954709"/>
                  </a:lnTo>
                  <a:lnTo>
                    <a:pt x="470738" y="761885"/>
                  </a:lnTo>
                  <a:close/>
                </a:path>
                <a:path w="648335" h="970279">
                  <a:moveTo>
                    <a:pt x="545782" y="513105"/>
                  </a:moveTo>
                  <a:lnTo>
                    <a:pt x="530250" y="497560"/>
                  </a:lnTo>
                  <a:lnTo>
                    <a:pt x="0" y="497560"/>
                  </a:lnTo>
                  <a:lnTo>
                    <a:pt x="0" y="721461"/>
                  </a:lnTo>
                  <a:lnTo>
                    <a:pt x="530250" y="721461"/>
                  </a:lnTo>
                  <a:lnTo>
                    <a:pt x="545782" y="705929"/>
                  </a:lnTo>
                  <a:lnTo>
                    <a:pt x="545782" y="513105"/>
                  </a:lnTo>
                  <a:close/>
                </a:path>
                <a:path w="648335" h="970279">
                  <a:moveTo>
                    <a:pt x="648119" y="15532"/>
                  </a:moveTo>
                  <a:lnTo>
                    <a:pt x="632587" y="0"/>
                  </a:lnTo>
                  <a:lnTo>
                    <a:pt x="0" y="0"/>
                  </a:lnTo>
                  <a:lnTo>
                    <a:pt x="0" y="223901"/>
                  </a:lnTo>
                  <a:lnTo>
                    <a:pt x="632587" y="223901"/>
                  </a:lnTo>
                  <a:lnTo>
                    <a:pt x="648119" y="208368"/>
                  </a:lnTo>
                  <a:lnTo>
                    <a:pt x="648119" y="15532"/>
                  </a:lnTo>
                  <a:close/>
                </a:path>
              </a:pathLst>
            </a:custGeom>
            <a:solidFill>
              <a:srgbClr val="62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66878" y="718694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1100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78554" y="967492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1850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40214" y="1216223"/>
            <a:ext cx="41655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0" dirty="0">
                <a:latin typeface="Tahoma"/>
                <a:cs typeface="Tahoma"/>
              </a:rPr>
              <a:t>24000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2480" y="1377938"/>
            <a:ext cx="623570" cy="7721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795"/>
              </a:spcBef>
            </a:pPr>
            <a:r>
              <a:rPr sz="1050" spc="-20" dirty="0">
                <a:latin typeface="Tahoma"/>
                <a:cs typeface="Tahoma"/>
              </a:rPr>
              <a:t>1087</a:t>
            </a:r>
            <a:endParaRPr sz="1050">
              <a:latin typeface="Tahoma"/>
              <a:cs typeface="Tahoma"/>
            </a:endParaRPr>
          </a:p>
          <a:p>
            <a:pPr marL="175895">
              <a:lnSpc>
                <a:spcPct val="100000"/>
              </a:lnSpc>
              <a:spcBef>
                <a:spcPts val="700"/>
              </a:spcBef>
            </a:pPr>
            <a:r>
              <a:rPr sz="1050" spc="-25" dirty="0">
                <a:latin typeface="Tahoma"/>
                <a:cs typeface="Tahoma"/>
              </a:rPr>
              <a:t>890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50" spc="-25" dirty="0">
                <a:latin typeface="Tahoma"/>
                <a:cs typeface="Tahoma"/>
              </a:rPr>
              <a:t>650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27579" y="2211345"/>
            <a:ext cx="41655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0" dirty="0">
                <a:latin typeface="Tahoma"/>
                <a:cs typeface="Tahoma"/>
              </a:rPr>
              <a:t>12000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0717" y="2460142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750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35114" y="2708940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1200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09865" y="2870720"/>
            <a:ext cx="645795" cy="10210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795"/>
              </a:spcBef>
            </a:pPr>
            <a:r>
              <a:rPr sz="1050" spc="-25" dirty="0">
                <a:latin typeface="Tahoma"/>
                <a:cs typeface="Tahoma"/>
              </a:rPr>
              <a:t>550</a:t>
            </a:r>
            <a:endParaRPr sz="1050">
              <a:latin typeface="Tahoma"/>
              <a:cs typeface="Tahoma"/>
            </a:endParaRPr>
          </a:p>
          <a:p>
            <a:pPr marL="398145">
              <a:lnSpc>
                <a:spcPct val="100000"/>
              </a:lnSpc>
              <a:spcBef>
                <a:spcPts val="700"/>
              </a:spcBef>
            </a:pPr>
            <a:r>
              <a:rPr sz="1050" spc="-25" dirty="0">
                <a:latin typeface="Tahoma"/>
                <a:cs typeface="Tahoma"/>
              </a:rPr>
              <a:t>830</a:t>
            </a:r>
            <a:endParaRPr sz="1050">
              <a:latin typeface="Tahoma"/>
              <a:cs typeface="Tahoma"/>
            </a:endParaRPr>
          </a:p>
          <a:p>
            <a:pPr marL="138430">
              <a:lnSpc>
                <a:spcPct val="100000"/>
              </a:lnSpc>
              <a:spcBef>
                <a:spcPts val="695"/>
              </a:spcBef>
            </a:pPr>
            <a:r>
              <a:rPr sz="1050" spc="-25" dirty="0">
                <a:latin typeface="Tahoma"/>
                <a:cs typeface="Tahoma"/>
              </a:rPr>
              <a:t>450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50" spc="-25" dirty="0">
                <a:latin typeface="Tahoma"/>
                <a:cs typeface="Tahoma"/>
              </a:rPr>
              <a:t>265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16862" y="3952859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3500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81175" y="4201591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223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40717" y="4363306"/>
            <a:ext cx="396875" cy="5232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050" spc="-25" dirty="0">
                <a:latin typeface="Tahoma"/>
                <a:cs typeface="Tahoma"/>
              </a:rPr>
              <a:t>750</a:t>
            </a:r>
            <a:endParaRPr sz="1050">
              <a:latin typeface="Tahoma"/>
              <a:cs typeface="Tahoma"/>
            </a:endParaRPr>
          </a:p>
          <a:p>
            <a:pPr marL="148590">
              <a:lnSpc>
                <a:spcPct val="100000"/>
              </a:lnSpc>
              <a:spcBef>
                <a:spcPts val="700"/>
              </a:spcBef>
            </a:pPr>
            <a:r>
              <a:rPr sz="1050" spc="-25" dirty="0">
                <a:latin typeface="Tahoma"/>
                <a:cs typeface="Tahoma"/>
              </a:rPr>
              <a:t>950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4644" y="4947982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100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27579" y="5196713"/>
            <a:ext cx="416559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0" dirty="0">
                <a:latin typeface="Tahoma"/>
                <a:cs typeface="Tahoma"/>
              </a:rPr>
              <a:t>14018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4403" y="5445511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1800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7190" y="5607225"/>
            <a:ext cx="462280" cy="10210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050" spc="-25" dirty="0">
                <a:latin typeface="Tahoma"/>
                <a:cs typeface="Tahoma"/>
              </a:rPr>
              <a:t>950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50" spc="-25" dirty="0">
                <a:latin typeface="Tahoma"/>
                <a:cs typeface="Tahoma"/>
              </a:rPr>
              <a:t>950</a:t>
            </a:r>
            <a:endParaRPr sz="1050">
              <a:latin typeface="Tahoma"/>
              <a:cs typeface="Tahoma"/>
            </a:endParaRPr>
          </a:p>
          <a:p>
            <a:pPr marL="135890">
              <a:lnSpc>
                <a:spcPct val="100000"/>
              </a:lnSpc>
              <a:spcBef>
                <a:spcPts val="700"/>
              </a:spcBef>
            </a:pPr>
            <a:r>
              <a:rPr sz="1050" spc="-20" dirty="0">
                <a:latin typeface="Tahoma"/>
                <a:cs typeface="Tahoma"/>
              </a:rPr>
              <a:t>1150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050" spc="-25" dirty="0">
                <a:latin typeface="Tahoma"/>
                <a:cs typeface="Tahoma"/>
              </a:rPr>
              <a:t>950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16862" y="6689430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3500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40214" y="6938227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8500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34627" y="7187024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2500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56537" y="7435756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480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07508" y="7684553"/>
            <a:ext cx="3384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2900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67836" y="7933350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350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77190" y="8182147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950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15608" y="8430879"/>
            <a:ext cx="2603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latin typeface="Tahoma"/>
                <a:cs typeface="Tahoma"/>
              </a:rPr>
              <a:t>420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99788" y="8592593"/>
            <a:ext cx="335280" cy="5232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95"/>
              </a:spcBef>
            </a:pPr>
            <a:r>
              <a:rPr sz="1050" spc="-25" dirty="0">
                <a:latin typeface="Tahoma"/>
                <a:cs typeface="Tahoma"/>
              </a:rPr>
              <a:t>800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50" spc="-25" dirty="0">
                <a:latin typeface="Tahoma"/>
                <a:cs typeface="Tahoma"/>
              </a:rPr>
              <a:t>690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72493" y="0"/>
            <a:ext cx="3343274" cy="171449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84386" y="1908386"/>
            <a:ext cx="5851192" cy="7153047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11237047" y="1314520"/>
            <a:ext cx="4282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" dirty="0">
                <a:solidFill>
                  <a:srgbClr val="181818"/>
                </a:solidFill>
                <a:latin typeface="Tahoma"/>
                <a:cs typeface="Tahoma"/>
              </a:rPr>
              <a:t>UNITED</a:t>
            </a:r>
            <a:r>
              <a:rPr sz="3600" b="1" spc="-21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3600" b="1" spc="-10" dirty="0">
                <a:solidFill>
                  <a:srgbClr val="181818"/>
                </a:solidFill>
                <a:latin typeface="Tahoma"/>
                <a:cs typeface="Tahoma"/>
              </a:rPr>
              <a:t>KINGDOM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1D56D6-CFB2-5493-76A3-71DB5B88E6F2}"/>
              </a:ext>
            </a:extLst>
          </p:cNvPr>
          <p:cNvSpPr txBox="1"/>
          <p:nvPr/>
        </p:nvSpPr>
        <p:spPr>
          <a:xfrm>
            <a:off x="470864" y="9668034"/>
            <a:ext cx="1360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 counts as of 1/1/2026.  Actual counts can vary by ±3%, daily.  Ask your ROS Research Manager for exact daily counts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1364</Words>
  <Application>Microsoft Office PowerPoint</Application>
  <PresentationFormat>Custom</PresentationFormat>
  <Paragraphs>504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MT</vt:lpstr>
      <vt:lpstr>Calibri</vt:lpstr>
      <vt:lpstr>Lucida Sans Unicode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Grey World Map Chart Presentation</dc:title>
  <dc:creator>Eryc Shawn</dc:creator>
  <cp:keywords>DAGuAl3STjs,BAF4c4jmGlw,03</cp:keywords>
  <cp:lastModifiedBy>Kevin Wood</cp:lastModifiedBy>
  <cp:revision>6</cp:revision>
  <dcterms:created xsi:type="dcterms:W3CDTF">2025-11-24T16:59:09Z</dcterms:created>
  <dcterms:modified xsi:type="dcterms:W3CDTF">2026-01-12T22:24:24Z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2025-07-23T00:00:00Z</vt:filetime>
  </property>
  <property fmtid="{D5CDD505-2E9C-101B-9397-08002B2CF9AE}" pid="3" name="Creator">
    <vt:lpwstr>Canva (Renderer mixed)</vt:lpwstr>
  </property>
  <property fmtid="{D5CDD505-2E9C-101B-9397-08002B2CF9AE}" pid="4" name="LastSaved">
    <vt:filetime>2025-11-24T00:00:00Z</vt:filetime>
  </property>
  <property fmtid="{D5CDD505-2E9C-101B-9397-08002B2CF9AE}" pid="5" name="Producer">
    <vt:lpwstr>Canva (Renderer mixed)</vt:lpwstr>
  </property>
</Properties>
</file>